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6" r:id="rId4"/>
  </p:sldMasterIdLst>
  <p:notesMasterIdLst>
    <p:notesMasterId r:id="rId89"/>
  </p:notesMasterIdLst>
  <p:sldIdLst>
    <p:sldId id="437" r:id="rId5"/>
    <p:sldId id="464" r:id="rId6"/>
    <p:sldId id="561" r:id="rId7"/>
    <p:sldId id="460" r:id="rId8"/>
    <p:sldId id="459" r:id="rId9"/>
    <p:sldId id="458" r:id="rId10"/>
    <p:sldId id="457" r:id="rId11"/>
    <p:sldId id="455" r:id="rId12"/>
    <p:sldId id="454" r:id="rId13"/>
    <p:sldId id="453" r:id="rId14"/>
    <p:sldId id="451" r:id="rId15"/>
    <p:sldId id="450" r:id="rId16"/>
    <p:sldId id="449" r:id="rId17"/>
    <p:sldId id="448" r:id="rId18"/>
    <p:sldId id="447" r:id="rId19"/>
    <p:sldId id="445" r:id="rId20"/>
    <p:sldId id="375" r:id="rId21"/>
    <p:sldId id="381" r:id="rId22"/>
    <p:sldId id="467" r:id="rId23"/>
    <p:sldId id="382" r:id="rId24"/>
    <p:sldId id="466" r:id="rId25"/>
    <p:sldId id="384" r:id="rId26"/>
    <p:sldId id="386" r:id="rId27"/>
    <p:sldId id="387" r:id="rId28"/>
    <p:sldId id="390" r:id="rId29"/>
    <p:sldId id="391" r:id="rId30"/>
    <p:sldId id="468" r:id="rId31"/>
    <p:sldId id="469" r:id="rId32"/>
    <p:sldId id="471" r:id="rId33"/>
    <p:sldId id="472" r:id="rId34"/>
    <p:sldId id="473" r:id="rId35"/>
    <p:sldId id="532" r:id="rId36"/>
    <p:sldId id="533" r:id="rId37"/>
    <p:sldId id="534" r:id="rId38"/>
    <p:sldId id="535" r:id="rId39"/>
    <p:sldId id="536" r:id="rId40"/>
    <p:sldId id="537" r:id="rId41"/>
    <p:sldId id="538" r:id="rId42"/>
    <p:sldId id="540" r:id="rId43"/>
    <p:sldId id="541" r:id="rId44"/>
    <p:sldId id="542" r:id="rId45"/>
    <p:sldId id="543" r:id="rId46"/>
    <p:sldId id="544" r:id="rId47"/>
    <p:sldId id="545" r:id="rId48"/>
    <p:sldId id="546" r:id="rId49"/>
    <p:sldId id="547" r:id="rId50"/>
    <p:sldId id="548" r:id="rId51"/>
    <p:sldId id="549" r:id="rId52"/>
    <p:sldId id="550" r:id="rId53"/>
    <p:sldId id="551" r:id="rId54"/>
    <p:sldId id="552" r:id="rId55"/>
    <p:sldId id="553" r:id="rId56"/>
    <p:sldId id="554" r:id="rId57"/>
    <p:sldId id="410" r:id="rId58"/>
    <p:sldId id="411" r:id="rId59"/>
    <p:sldId id="412" r:id="rId60"/>
    <p:sldId id="478" r:id="rId61"/>
    <p:sldId id="479" r:id="rId62"/>
    <p:sldId id="485" r:id="rId63"/>
    <p:sldId id="515" r:id="rId64"/>
    <p:sldId id="486" r:id="rId65"/>
    <p:sldId id="487" r:id="rId66"/>
    <p:sldId id="559" r:id="rId67"/>
    <p:sldId id="488" r:id="rId68"/>
    <p:sldId id="489" r:id="rId69"/>
    <p:sldId id="490" r:id="rId70"/>
    <p:sldId id="519" r:id="rId71"/>
    <p:sldId id="520" r:id="rId72"/>
    <p:sldId id="521" r:id="rId73"/>
    <p:sldId id="522" r:id="rId74"/>
    <p:sldId id="523" r:id="rId75"/>
    <p:sldId id="524" r:id="rId76"/>
    <p:sldId id="525" r:id="rId77"/>
    <p:sldId id="526" r:id="rId78"/>
    <p:sldId id="527" r:id="rId79"/>
    <p:sldId id="528" r:id="rId80"/>
    <p:sldId id="529" r:id="rId81"/>
    <p:sldId id="562" r:id="rId82"/>
    <p:sldId id="563" r:id="rId83"/>
    <p:sldId id="564" r:id="rId84"/>
    <p:sldId id="434" r:id="rId85"/>
    <p:sldId id="518" r:id="rId86"/>
    <p:sldId id="560" r:id="rId87"/>
    <p:sldId id="432" r:id="rId88"/>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91" autoAdjust="0"/>
    <p:restoredTop sz="94280" autoAdjust="0"/>
  </p:normalViewPr>
  <p:slideViewPr>
    <p:cSldViewPr>
      <p:cViewPr varScale="1">
        <p:scale>
          <a:sx n="107" d="100"/>
          <a:sy n="107" d="100"/>
        </p:scale>
        <p:origin x="1578" y="114"/>
      </p:cViewPr>
      <p:guideLst>
        <p:guide orient="horz" pos="2160"/>
        <p:guide pos="2880"/>
      </p:guideLst>
    </p:cSldViewPr>
  </p:slideViewPr>
  <p:outlineViewPr>
    <p:cViewPr>
      <p:scale>
        <a:sx n="33" d="100"/>
        <a:sy n="33" d="100"/>
      </p:scale>
      <p:origin x="0" y="-130704"/>
    </p:cViewPr>
  </p:outlineViewPr>
  <p:notesTextViewPr>
    <p:cViewPr>
      <p:scale>
        <a:sx n="3" d="2"/>
        <a:sy n="3" d="2"/>
      </p:scale>
      <p:origin x="0" y="0"/>
    </p:cViewPr>
  </p:notesTextViewPr>
  <p:notesViewPr>
    <p:cSldViewPr>
      <p:cViewPr varScale="1">
        <p:scale>
          <a:sx n="86" d="100"/>
          <a:sy n="86" d="100"/>
        </p:scale>
        <p:origin x="3822" y="78"/>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notesMaster" Target="notesMasters/notesMaster1.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90" Type="http://schemas.openxmlformats.org/officeDocument/2006/relationships/presProps" Target="presProps.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theme" Target="theme/theme1.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553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4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554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554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49A18434-8DD8-4C1B-BA5B-291A0893A5C6}" type="slidenum">
              <a:rPr lang="en-US" altLang="en-US"/>
              <a:pPr>
                <a:defRPr/>
              </a:pPr>
              <a:t>‹#›</a:t>
            </a:fld>
            <a:endParaRPr lang="en-US" altLang="en-US" dirty="0"/>
          </a:p>
        </p:txBody>
      </p:sp>
    </p:spTree>
    <p:extLst>
      <p:ext uri="{BB962C8B-B14F-4D97-AF65-F5344CB8AC3E}">
        <p14:creationId xmlns:p14="http://schemas.microsoft.com/office/powerpoint/2010/main" val="7351399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latin typeface="Arial" panose="020B0604020202020204" pitchFamily="34" charset="0"/>
              </a:rPr>
              <a:t>No matter </a:t>
            </a:r>
            <a:r>
              <a:rPr lang="en-US" altLang="en-US" b="1">
                <a:latin typeface="Arial" panose="020B0604020202020204" pitchFamily="34" charset="0"/>
              </a:rPr>
              <a:t>who</a:t>
            </a:r>
            <a:r>
              <a:rPr lang="en-US" altLang="en-US">
                <a:latin typeface="Arial" panose="020B0604020202020204" pitchFamily="34" charset="0"/>
              </a:rPr>
              <a:t> or </a:t>
            </a:r>
            <a:r>
              <a:rPr lang="en-US" altLang="en-US" b="1">
                <a:latin typeface="Arial" panose="020B0604020202020204" pitchFamily="34" charset="0"/>
              </a:rPr>
              <a:t>where</a:t>
            </a:r>
            <a:r>
              <a:rPr lang="en-US" altLang="en-US">
                <a:latin typeface="Arial" panose="020B0604020202020204" pitchFamily="34" charset="0"/>
              </a:rPr>
              <a:t> you are, this problem is truly an “equal opportunity” dilemma that is </a:t>
            </a:r>
            <a:r>
              <a:rPr lang="en-US" altLang="en-US" b="1">
                <a:latin typeface="Arial" panose="020B0604020202020204" pitchFamily="34" charset="0"/>
              </a:rPr>
              <a:t>effecting everyone</a:t>
            </a:r>
            <a:r>
              <a:rPr lang="en-US" altLang="en-US">
                <a:latin typeface="Arial" panose="020B0604020202020204" pitchFamily="34" charset="0"/>
              </a:rPr>
              <a:t>, (in some way) regardless of your socio-economic classification.</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a:latin typeface="Arial" panose="020B0604020202020204" pitchFamily="34" charset="0"/>
              </a:rPr>
              <a:t>In many ways, it is extremely </a:t>
            </a:r>
            <a:r>
              <a:rPr lang="en-US" altLang="en-US" b="1">
                <a:latin typeface="Arial" panose="020B0604020202020204" pitchFamily="34" charset="0"/>
              </a:rPr>
              <a:t>difficult to detect</a:t>
            </a:r>
            <a:r>
              <a:rPr lang="en-US" altLang="en-US">
                <a:latin typeface="Arial" panose="020B0604020202020204" pitchFamily="34" charset="0"/>
              </a:rPr>
              <a:t>.</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b="1">
                <a:latin typeface="Arial" panose="020B0604020202020204" pitchFamily="34" charset="0"/>
              </a:rPr>
              <a:t>Poor job performance </a:t>
            </a:r>
            <a:r>
              <a:rPr lang="en-US" altLang="en-US">
                <a:latin typeface="Arial" panose="020B0604020202020204" pitchFamily="34" charset="0"/>
              </a:rPr>
              <a:t>is a “key” to detecting and handling/managing a suspected drug abusing employee.  In many cases, this is the first “noticeable” observation that anything is in fact wrong with an employee.</a:t>
            </a:r>
          </a:p>
          <a:p>
            <a:pPr eaLnBrk="1" hangingPunct="1">
              <a:spcBef>
                <a:spcPct val="0"/>
              </a:spcBef>
            </a:pPr>
            <a:endParaRPr lang="en-US" altLang="en-US">
              <a:latin typeface="Arial" panose="020B0604020202020204" pitchFamily="34" charset="0"/>
            </a:endParaRP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7147CAA-3B82-4FBC-8878-FA907629BA6A}" type="slidenum">
              <a:rPr lang="en-US" altLang="en-US" smtClean="0"/>
              <a:pPr>
                <a:spcBef>
                  <a:spcPct val="0"/>
                </a:spcBef>
              </a:pPr>
              <a:t>19</a:t>
            </a:fld>
            <a:endParaRPr lang="en-US" altLang="en-US"/>
          </a:p>
        </p:txBody>
      </p:sp>
    </p:spTree>
    <p:extLst>
      <p:ext uri="{BB962C8B-B14F-4D97-AF65-F5344CB8AC3E}">
        <p14:creationId xmlns:p14="http://schemas.microsoft.com/office/powerpoint/2010/main" val="39083680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Supervisors are the “gate keepers” for compliance with these regulations and for the overall safety of their employees and students. As such, they have these two responsibilities in the Louisiana Tech Exposure Control Plan.</a:t>
            </a: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9BE840C-A5D7-4129-9F67-BFDACA90B036}" type="slidenum">
              <a:rPr lang="en-US" altLang="en-US" smtClean="0">
                <a:latin typeface="Times New Roman" panose="02020603050405020304" pitchFamily="18" charset="0"/>
              </a:rPr>
              <a:pPr>
                <a:spcBef>
                  <a:spcPct val="0"/>
                </a:spcBef>
              </a:pPr>
              <a:t>37</a:t>
            </a:fld>
            <a:endParaRPr lang="en-US" altLang="en-US">
              <a:latin typeface="Times New Roman" panose="02020603050405020304" pitchFamily="18" charset="0"/>
            </a:endParaRPr>
          </a:p>
        </p:txBody>
      </p:sp>
    </p:spTree>
    <p:extLst>
      <p:ext uri="{BB962C8B-B14F-4D97-AF65-F5344CB8AC3E}">
        <p14:creationId xmlns:p14="http://schemas.microsoft.com/office/powerpoint/2010/main" val="2843283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Identify the Category to which you belong and following the appropriate training instructions.</a:t>
            </a: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4259B49-5BB0-45A8-AD5F-9CD8490EA6FF}" type="slidenum">
              <a:rPr lang="en-US" altLang="en-US" smtClean="0">
                <a:latin typeface="Times New Roman" panose="02020603050405020304" pitchFamily="18" charset="0"/>
              </a:rPr>
              <a:pPr>
                <a:spcBef>
                  <a:spcPct val="0"/>
                </a:spcBef>
              </a:pPr>
              <a:t>38</a:t>
            </a:fld>
            <a:endParaRPr lang="en-US" altLang="en-US">
              <a:latin typeface="Times New Roman" panose="02020603050405020304" pitchFamily="18" charset="0"/>
            </a:endParaRPr>
          </a:p>
        </p:txBody>
      </p:sp>
    </p:spTree>
    <p:extLst>
      <p:ext uri="{BB962C8B-B14F-4D97-AF65-F5344CB8AC3E}">
        <p14:creationId xmlns:p14="http://schemas.microsoft.com/office/powerpoint/2010/main" val="6086583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7C80A1F-9408-48AC-BC87-E145CC18627B}" type="slidenum">
              <a:rPr lang="en-US" altLang="en-US" smtClean="0">
                <a:latin typeface="Times New Roman" panose="02020603050405020304" pitchFamily="18" charset="0"/>
              </a:rPr>
              <a:pPr>
                <a:spcBef>
                  <a:spcPct val="0"/>
                </a:spcBef>
              </a:pPr>
              <a:t>41</a:t>
            </a:fld>
            <a:endParaRPr lang="en-US" altLang="en-US">
              <a:latin typeface="Times New Roman" panose="02020603050405020304" pitchFamily="18" charset="0"/>
            </a:endParaRPr>
          </a:p>
        </p:txBody>
      </p:sp>
    </p:spTree>
    <p:extLst>
      <p:ext uri="{BB962C8B-B14F-4D97-AF65-F5344CB8AC3E}">
        <p14:creationId xmlns:p14="http://schemas.microsoft.com/office/powerpoint/2010/main" val="21110843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9A18434-8DD8-4C1B-BA5B-291A0893A5C6}" type="slidenum">
              <a:rPr lang="en-US" altLang="en-US" smtClean="0"/>
              <a:pPr>
                <a:defRPr/>
              </a:pPr>
              <a:t>82</a:t>
            </a:fld>
            <a:endParaRPr lang="en-US" altLang="en-US" dirty="0"/>
          </a:p>
        </p:txBody>
      </p:sp>
    </p:spTree>
    <p:extLst>
      <p:ext uri="{BB962C8B-B14F-4D97-AF65-F5344CB8AC3E}">
        <p14:creationId xmlns:p14="http://schemas.microsoft.com/office/powerpoint/2010/main" val="2773805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latin typeface="Arial" panose="020B0604020202020204" pitchFamily="34" charset="0"/>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349856D-EE7D-41D7-AEEA-90AAF85E1444}" type="slidenum">
              <a:rPr lang="en-US" altLang="en-US" smtClean="0"/>
              <a:pPr>
                <a:spcBef>
                  <a:spcPct val="0"/>
                </a:spcBef>
              </a:pPr>
              <a:t>20</a:t>
            </a:fld>
            <a:endParaRPr lang="en-US" altLang="en-US"/>
          </a:p>
        </p:txBody>
      </p:sp>
    </p:spTree>
    <p:extLst>
      <p:ext uri="{BB962C8B-B14F-4D97-AF65-F5344CB8AC3E}">
        <p14:creationId xmlns:p14="http://schemas.microsoft.com/office/powerpoint/2010/main" val="1192621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latin typeface="Arial" panose="020B0604020202020204" pitchFamily="34" charset="0"/>
              </a:rPr>
              <a:t>This is taken straight out of the Office of Risk Management’s (General) State Loss Prevention Audit, question # 13 </a:t>
            </a: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442A643-E910-4FB1-902B-1D5E4D8E9C10}" type="slidenum">
              <a:rPr lang="en-US" altLang="en-US" smtClean="0"/>
              <a:pPr>
                <a:spcBef>
                  <a:spcPct val="0"/>
                </a:spcBef>
              </a:pPr>
              <a:t>21</a:t>
            </a:fld>
            <a:endParaRPr lang="en-US" altLang="en-US"/>
          </a:p>
        </p:txBody>
      </p:sp>
    </p:spTree>
    <p:extLst>
      <p:ext uri="{BB962C8B-B14F-4D97-AF65-F5344CB8AC3E}">
        <p14:creationId xmlns:p14="http://schemas.microsoft.com/office/powerpoint/2010/main" val="1834779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a:latin typeface="Arial" panose="020B0604020202020204" pitchFamily="34" charset="0"/>
              </a:rPr>
              <a:t>Responsibility</a:t>
            </a:r>
            <a:r>
              <a:rPr lang="en-US" altLang="en-US">
                <a:latin typeface="Arial" panose="020B0604020202020204" pitchFamily="34" charset="0"/>
              </a:rPr>
              <a:t> – carrying out the various phases of the drug testing.</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b="1">
                <a:latin typeface="Arial" panose="020B0604020202020204" pitchFamily="34" charset="0"/>
              </a:rPr>
              <a:t>Safety/Security Sensitive Positions </a:t>
            </a:r>
            <a:r>
              <a:rPr lang="en-US" altLang="en-US">
                <a:latin typeface="Arial" panose="020B0604020202020204" pitchFamily="34" charset="0"/>
              </a:rPr>
              <a:t>– are determined the appointing authority of each agency (if any; may not apply)</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b="1">
                <a:latin typeface="Arial" panose="020B0604020202020204" pitchFamily="34" charset="0"/>
              </a:rPr>
              <a:t>Dissemination to all employees </a:t>
            </a:r>
            <a:r>
              <a:rPr lang="en-US" altLang="en-US">
                <a:latin typeface="Arial" panose="020B0604020202020204" pitchFamily="34" charset="0"/>
              </a:rPr>
              <a:t>– as this may affect all employees, it is </a:t>
            </a:r>
            <a:r>
              <a:rPr lang="en-US" altLang="en-US" b="1">
                <a:latin typeface="Arial" panose="020B0604020202020204" pitchFamily="34" charset="0"/>
              </a:rPr>
              <a:t>mandated</a:t>
            </a:r>
            <a:r>
              <a:rPr lang="en-US" altLang="en-US">
                <a:latin typeface="Arial" panose="020B0604020202020204" pitchFamily="34" charset="0"/>
              </a:rPr>
              <a:t> that all </a:t>
            </a:r>
            <a:r>
              <a:rPr lang="en-US" altLang="en-US" b="1">
                <a:latin typeface="Arial" panose="020B0604020202020204" pitchFamily="34" charset="0"/>
              </a:rPr>
              <a:t>must be given this information, and some form of proof </a:t>
            </a:r>
            <a:r>
              <a:rPr lang="en-US" altLang="en-US">
                <a:latin typeface="Arial" panose="020B0604020202020204" pitchFamily="34" charset="0"/>
              </a:rPr>
              <a:t>(signature in most cases) </a:t>
            </a:r>
            <a:r>
              <a:rPr lang="en-US" altLang="en-US" b="1">
                <a:latin typeface="Arial" panose="020B0604020202020204" pitchFamily="34" charset="0"/>
              </a:rPr>
              <a:t>be </a:t>
            </a:r>
            <a:r>
              <a:rPr lang="en-US" altLang="en-US" b="1" u="sng">
                <a:latin typeface="Arial" panose="020B0604020202020204" pitchFamily="34" charset="0"/>
              </a:rPr>
              <a:t>secured</a:t>
            </a:r>
            <a:r>
              <a:rPr lang="en-US" altLang="en-US">
                <a:latin typeface="Arial" panose="020B0604020202020204" pitchFamily="34" charset="0"/>
              </a:rPr>
              <a:t> by the agency (that they have read/heard/understood the material and had the opportunity to have all questions answered) to have in the event it is needed later.</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b="1">
                <a:latin typeface="Arial" panose="020B0604020202020204" pitchFamily="34" charset="0"/>
              </a:rPr>
              <a:t>Violation of policy </a:t>
            </a:r>
            <a:r>
              <a:rPr lang="en-US" altLang="en-US">
                <a:latin typeface="Arial" panose="020B0604020202020204" pitchFamily="34" charset="0"/>
              </a:rPr>
              <a:t>- refusal to submit to testing will result in actions up to and including termination of employment.  This statement is of course to be included in the agency’s written policy.  You can not hold an employee responsible for your policy if you have not notified them of it. </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b="1">
                <a:latin typeface="Arial" panose="020B0604020202020204" pitchFamily="34" charset="0"/>
              </a:rPr>
              <a:t>Must be reviewed </a:t>
            </a:r>
            <a:r>
              <a:rPr lang="en-US" altLang="en-US">
                <a:latin typeface="Arial" panose="020B0604020202020204" pitchFamily="34" charset="0"/>
              </a:rPr>
              <a:t>by the Justice Department </a:t>
            </a:r>
            <a:r>
              <a:rPr lang="en-US" altLang="en-US" b="1">
                <a:latin typeface="Arial" panose="020B0604020202020204" pitchFamily="34" charset="0"/>
              </a:rPr>
              <a:t>prior</a:t>
            </a:r>
            <a:r>
              <a:rPr lang="en-US" altLang="en-US">
                <a:latin typeface="Arial" panose="020B0604020202020204" pitchFamily="34" charset="0"/>
              </a:rPr>
              <a:t> to promulgating your Drug Testing Policy.</a:t>
            </a:r>
          </a:p>
          <a:p>
            <a:pPr eaLnBrk="1" hangingPunct="1">
              <a:spcBef>
                <a:spcPct val="0"/>
              </a:spcBef>
            </a:pPr>
            <a:endParaRPr lang="en-US" altLang="en-US">
              <a:latin typeface="Arial" panose="020B0604020202020204" pitchFamily="34" charset="0"/>
            </a:endParaRP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8EB49AA-61F9-4F2C-97AA-BB538C8CEEB7}" type="slidenum">
              <a:rPr lang="en-US" altLang="en-US" smtClean="0"/>
              <a:pPr>
                <a:spcBef>
                  <a:spcPct val="0"/>
                </a:spcBef>
              </a:pPr>
              <a:t>22</a:t>
            </a:fld>
            <a:endParaRPr lang="en-US" altLang="en-US"/>
          </a:p>
        </p:txBody>
      </p:sp>
    </p:spTree>
    <p:extLst>
      <p:ext uri="{BB962C8B-B14F-4D97-AF65-F5344CB8AC3E}">
        <p14:creationId xmlns:p14="http://schemas.microsoft.com/office/powerpoint/2010/main" val="1791976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u="sng">
                <a:latin typeface="Arial" panose="020B0604020202020204" pitchFamily="34" charset="0"/>
              </a:rPr>
              <a:t>Not all agencies are mandated by the order </a:t>
            </a:r>
            <a:r>
              <a:rPr lang="en-US" altLang="en-US">
                <a:latin typeface="Arial" panose="020B0604020202020204" pitchFamily="34" charset="0"/>
              </a:rPr>
              <a:t>– </a:t>
            </a:r>
            <a:r>
              <a:rPr lang="en-US" altLang="en-US" u="sng">
                <a:latin typeface="Arial" panose="020B0604020202020204" pitchFamily="34" charset="0"/>
              </a:rPr>
              <a:t>Judicial, Legislature, etc.</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b="1">
                <a:latin typeface="Arial" panose="020B0604020202020204" pitchFamily="34" charset="0"/>
              </a:rPr>
              <a:t>1.</a:t>
            </a:r>
            <a:r>
              <a:rPr lang="en-US" altLang="en-US">
                <a:latin typeface="Arial" panose="020B0604020202020204" pitchFamily="34" charset="0"/>
              </a:rPr>
              <a:t>	The following are examples of “reasonable suspicion” as they relate to </a:t>
            </a:r>
            <a:r>
              <a:rPr lang="en-US" altLang="en-US" b="1">
                <a:latin typeface="Arial" panose="020B0604020202020204" pitchFamily="34" charset="0"/>
              </a:rPr>
              <a:t>Poor Job Performance</a:t>
            </a:r>
            <a:r>
              <a:rPr lang="en-US" altLang="en-US">
                <a:latin typeface="Arial" panose="020B0604020202020204" pitchFamily="34" charset="0"/>
              </a:rPr>
              <a:t>:</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a:latin typeface="Arial" panose="020B0604020202020204" pitchFamily="34" charset="0"/>
              </a:rPr>
              <a:t>Inconsistent Work Patterns</a:t>
            </a:r>
          </a:p>
          <a:p>
            <a:pPr eaLnBrk="1" hangingPunct="1">
              <a:spcBef>
                <a:spcPct val="0"/>
              </a:spcBef>
            </a:pPr>
            <a:r>
              <a:rPr lang="en-US" altLang="en-US">
                <a:latin typeface="Arial" panose="020B0604020202020204" pitchFamily="34" charset="0"/>
              </a:rPr>
              <a:t>Interpersonal Work Relationships</a:t>
            </a:r>
          </a:p>
          <a:p>
            <a:pPr eaLnBrk="1" hangingPunct="1">
              <a:spcBef>
                <a:spcPct val="0"/>
              </a:spcBef>
            </a:pPr>
            <a:r>
              <a:rPr lang="en-US" altLang="en-US">
                <a:latin typeface="Arial" panose="020B0604020202020204" pitchFamily="34" charset="0"/>
              </a:rPr>
              <a:t>General Job Performance</a:t>
            </a:r>
          </a:p>
          <a:p>
            <a:pPr eaLnBrk="1" hangingPunct="1">
              <a:spcBef>
                <a:spcPct val="0"/>
              </a:spcBef>
            </a:pPr>
            <a:r>
              <a:rPr lang="en-US" altLang="en-US">
                <a:latin typeface="Arial" panose="020B0604020202020204" pitchFamily="34" charset="0"/>
              </a:rPr>
              <a:t>Quality &amp; Quantity of Work</a:t>
            </a:r>
          </a:p>
          <a:p>
            <a:pPr eaLnBrk="1" hangingPunct="1">
              <a:spcBef>
                <a:spcPct val="0"/>
              </a:spcBef>
            </a:pPr>
            <a:r>
              <a:rPr lang="en-US" altLang="en-US">
                <a:latin typeface="Arial" panose="020B0604020202020204" pitchFamily="34" charset="0"/>
              </a:rPr>
              <a:t>On-the-Job Absenteeism</a:t>
            </a:r>
          </a:p>
          <a:p>
            <a:pPr eaLnBrk="1" hangingPunct="1">
              <a:spcBef>
                <a:spcPct val="0"/>
              </a:spcBef>
            </a:pPr>
            <a:r>
              <a:rPr lang="en-US" altLang="en-US">
                <a:latin typeface="Arial" panose="020B0604020202020204" pitchFamily="34" charset="0"/>
              </a:rPr>
              <a:t>Difficulty in Concentration</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b="1">
                <a:latin typeface="Arial" panose="020B0604020202020204" pitchFamily="34" charset="0"/>
              </a:rPr>
              <a:t>2.</a:t>
            </a:r>
            <a:r>
              <a:rPr lang="en-US" altLang="en-US">
                <a:latin typeface="Arial" panose="020B0604020202020204" pitchFamily="34" charset="0"/>
              </a:rPr>
              <a:t>	Following an accident:</a:t>
            </a:r>
          </a:p>
          <a:p>
            <a:pPr eaLnBrk="1" hangingPunct="1">
              <a:spcBef>
                <a:spcPct val="0"/>
              </a:spcBef>
            </a:pPr>
            <a:r>
              <a:rPr lang="en-US" altLang="en-US">
                <a:latin typeface="Arial" panose="020B0604020202020204" pitchFamily="34" charset="0"/>
              </a:rPr>
              <a:t>  	A)	May be required if leads to reasonable suspicion</a:t>
            </a:r>
          </a:p>
          <a:p>
            <a:pPr eaLnBrk="1" hangingPunct="1">
              <a:spcBef>
                <a:spcPct val="0"/>
              </a:spcBef>
            </a:pPr>
            <a:r>
              <a:rPr lang="en-US" altLang="en-US">
                <a:latin typeface="Arial" panose="020B0604020202020204" pitchFamily="34" charset="0"/>
              </a:rPr>
              <a:t>	B)	Required if a fatality occurs</a:t>
            </a:r>
          </a:p>
          <a:p>
            <a:pPr eaLnBrk="1" hangingPunct="1">
              <a:spcBef>
                <a:spcPct val="0"/>
              </a:spcBef>
            </a:pPr>
            <a:r>
              <a:rPr lang="en-US" altLang="en-US">
                <a:latin typeface="Arial" panose="020B0604020202020204" pitchFamily="34" charset="0"/>
              </a:rPr>
              <a:t> 	C)	Required if there is a Hazardous Material or Waste is released, Hz. Waste as defined in </a:t>
            </a:r>
            <a:r>
              <a:rPr lang="en-US" altLang="en-US" b="1">
                <a:latin typeface="Arial" panose="020B0604020202020204" pitchFamily="34" charset="0"/>
              </a:rPr>
              <a:t>R.S. 30:2173(2) or Hz. Materials in R.S. 32:1502(5)</a:t>
            </a:r>
          </a:p>
          <a:p>
            <a:pPr eaLnBrk="1" hangingPunct="1">
              <a:spcBef>
                <a:spcPct val="0"/>
              </a:spcBef>
            </a:pPr>
            <a:endParaRPr lang="en-US" altLang="en-US" b="1">
              <a:latin typeface="Arial" panose="020B0604020202020204" pitchFamily="34" charset="0"/>
            </a:endParaRP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D6C07F1-5FB0-48A8-8A14-54CE2B7F649B}" type="slidenum">
              <a:rPr lang="en-US" altLang="en-US" smtClean="0"/>
              <a:pPr>
                <a:spcBef>
                  <a:spcPct val="0"/>
                </a:spcBef>
              </a:pPr>
              <a:t>23</a:t>
            </a:fld>
            <a:endParaRPr lang="en-US" altLang="en-US"/>
          </a:p>
        </p:txBody>
      </p:sp>
    </p:spTree>
    <p:extLst>
      <p:ext uri="{BB962C8B-B14F-4D97-AF65-F5344CB8AC3E}">
        <p14:creationId xmlns:p14="http://schemas.microsoft.com/office/powerpoint/2010/main" val="699986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u="sng">
                <a:latin typeface="Arial" panose="020B0604020202020204" pitchFamily="34" charset="0"/>
              </a:rPr>
              <a:t>Marijuana effects:</a:t>
            </a:r>
          </a:p>
          <a:p>
            <a:pPr eaLnBrk="1" hangingPunct="1">
              <a:spcBef>
                <a:spcPct val="0"/>
              </a:spcBef>
            </a:pPr>
            <a:r>
              <a:rPr lang="en-US" altLang="en-US">
                <a:latin typeface="Arial" panose="020B0604020202020204" pitchFamily="34" charset="0"/>
              </a:rPr>
              <a:t>Reddened eyes</a:t>
            </a:r>
          </a:p>
          <a:p>
            <a:pPr eaLnBrk="1" hangingPunct="1">
              <a:spcBef>
                <a:spcPct val="0"/>
              </a:spcBef>
            </a:pPr>
            <a:r>
              <a:rPr lang="en-US" altLang="en-US">
                <a:latin typeface="Arial" panose="020B0604020202020204" pitchFamily="34" charset="0"/>
              </a:rPr>
              <a:t>Slowed speech</a:t>
            </a:r>
          </a:p>
          <a:p>
            <a:pPr eaLnBrk="1" hangingPunct="1">
              <a:spcBef>
                <a:spcPct val="0"/>
              </a:spcBef>
            </a:pPr>
            <a:r>
              <a:rPr lang="en-US" altLang="en-US">
                <a:latin typeface="Arial" panose="020B0604020202020204" pitchFamily="34" charset="0"/>
              </a:rPr>
              <a:t>Distinctive of odor on clothes</a:t>
            </a:r>
          </a:p>
          <a:p>
            <a:pPr eaLnBrk="1" hangingPunct="1">
              <a:spcBef>
                <a:spcPct val="0"/>
              </a:spcBef>
            </a:pPr>
            <a:r>
              <a:rPr lang="en-US" altLang="en-US" b="1" u="sng">
                <a:latin typeface="Arial" panose="020B0604020202020204" pitchFamily="34" charset="0"/>
              </a:rPr>
              <a:t>Opioids effects:</a:t>
            </a:r>
          </a:p>
          <a:p>
            <a:pPr eaLnBrk="1" hangingPunct="1">
              <a:spcBef>
                <a:spcPct val="0"/>
              </a:spcBef>
            </a:pPr>
            <a:r>
              <a:rPr lang="en-US" altLang="en-US">
                <a:latin typeface="Arial" panose="020B0604020202020204" pitchFamily="34" charset="0"/>
              </a:rPr>
              <a:t>Mood changes</a:t>
            </a:r>
          </a:p>
          <a:p>
            <a:pPr eaLnBrk="1" hangingPunct="1">
              <a:spcBef>
                <a:spcPct val="0"/>
              </a:spcBef>
            </a:pPr>
            <a:r>
              <a:rPr lang="en-US" altLang="en-US">
                <a:latin typeface="Arial" panose="020B0604020202020204" pitchFamily="34" charset="0"/>
              </a:rPr>
              <a:t>Constricted pupils</a:t>
            </a:r>
          </a:p>
          <a:p>
            <a:pPr eaLnBrk="1" hangingPunct="1">
              <a:spcBef>
                <a:spcPct val="0"/>
              </a:spcBef>
            </a:pPr>
            <a:r>
              <a:rPr lang="en-US" altLang="en-US">
                <a:latin typeface="Arial" panose="020B0604020202020204" pitchFamily="34" charset="0"/>
              </a:rPr>
              <a:t>Impaired Coordination</a:t>
            </a:r>
          </a:p>
          <a:p>
            <a:pPr eaLnBrk="1" hangingPunct="1">
              <a:spcBef>
                <a:spcPct val="0"/>
              </a:spcBef>
            </a:pPr>
            <a:r>
              <a:rPr lang="en-US" altLang="en-US" b="1" u="sng">
                <a:latin typeface="Arial" panose="020B0604020202020204" pitchFamily="34" charset="0"/>
              </a:rPr>
              <a:t>Cocaine effects:</a:t>
            </a:r>
          </a:p>
          <a:p>
            <a:pPr eaLnBrk="1" hangingPunct="1">
              <a:spcBef>
                <a:spcPct val="0"/>
              </a:spcBef>
            </a:pPr>
            <a:r>
              <a:rPr lang="en-US" altLang="en-US">
                <a:latin typeface="Arial" panose="020B0604020202020204" pitchFamily="34" charset="0"/>
              </a:rPr>
              <a:t>Runny, irritable nose</a:t>
            </a:r>
          </a:p>
          <a:p>
            <a:pPr eaLnBrk="1" hangingPunct="1">
              <a:spcBef>
                <a:spcPct val="0"/>
              </a:spcBef>
            </a:pPr>
            <a:r>
              <a:rPr lang="en-US" altLang="en-US">
                <a:latin typeface="Arial" panose="020B0604020202020204" pitchFamily="34" charset="0"/>
              </a:rPr>
              <a:t>Talkativeness</a:t>
            </a:r>
          </a:p>
          <a:p>
            <a:pPr eaLnBrk="1" hangingPunct="1">
              <a:spcBef>
                <a:spcPct val="0"/>
              </a:spcBef>
            </a:pPr>
            <a:r>
              <a:rPr lang="en-US" altLang="en-US">
                <a:latin typeface="Arial" panose="020B0604020202020204" pitchFamily="34" charset="0"/>
              </a:rPr>
              <a:t>Wild mood swings</a:t>
            </a:r>
          </a:p>
          <a:p>
            <a:pPr eaLnBrk="1" hangingPunct="1">
              <a:spcBef>
                <a:spcPct val="0"/>
              </a:spcBef>
            </a:pPr>
            <a:r>
              <a:rPr lang="en-US" altLang="en-US" b="1" u="sng">
                <a:latin typeface="Arial" panose="020B0604020202020204" pitchFamily="34" charset="0"/>
              </a:rPr>
              <a:t>Amphetamines effects:</a:t>
            </a:r>
          </a:p>
          <a:p>
            <a:pPr eaLnBrk="1" hangingPunct="1">
              <a:spcBef>
                <a:spcPct val="0"/>
              </a:spcBef>
            </a:pPr>
            <a:r>
              <a:rPr lang="en-US" altLang="en-US">
                <a:latin typeface="Arial" panose="020B0604020202020204" pitchFamily="34" charset="0"/>
              </a:rPr>
              <a:t>Restlessness</a:t>
            </a:r>
          </a:p>
          <a:p>
            <a:pPr eaLnBrk="1" hangingPunct="1">
              <a:spcBef>
                <a:spcPct val="0"/>
              </a:spcBef>
            </a:pPr>
            <a:r>
              <a:rPr lang="en-US" altLang="en-US">
                <a:latin typeface="Arial" panose="020B0604020202020204" pitchFamily="34" charset="0"/>
              </a:rPr>
              <a:t>Hyper excitability</a:t>
            </a:r>
          </a:p>
          <a:p>
            <a:pPr eaLnBrk="1" hangingPunct="1">
              <a:spcBef>
                <a:spcPct val="0"/>
              </a:spcBef>
            </a:pPr>
            <a:r>
              <a:rPr lang="en-US" altLang="en-US">
                <a:latin typeface="Arial" panose="020B0604020202020204" pitchFamily="34" charset="0"/>
              </a:rPr>
              <a:t>Heightened aggressive behavior</a:t>
            </a:r>
          </a:p>
          <a:p>
            <a:pPr eaLnBrk="1" hangingPunct="1">
              <a:spcBef>
                <a:spcPct val="0"/>
              </a:spcBef>
            </a:pPr>
            <a:r>
              <a:rPr lang="en-US" altLang="en-US" b="1" u="sng">
                <a:latin typeface="Arial" panose="020B0604020202020204" pitchFamily="34" charset="0"/>
              </a:rPr>
              <a:t>PCP effects:</a:t>
            </a:r>
          </a:p>
          <a:p>
            <a:pPr eaLnBrk="1" hangingPunct="1">
              <a:spcBef>
                <a:spcPct val="0"/>
              </a:spcBef>
            </a:pPr>
            <a:r>
              <a:rPr lang="en-US" altLang="en-US">
                <a:latin typeface="Arial" panose="020B0604020202020204" pitchFamily="34" charset="0"/>
              </a:rPr>
              <a:t>Extreme agitation</a:t>
            </a:r>
          </a:p>
          <a:p>
            <a:pPr eaLnBrk="1" hangingPunct="1">
              <a:spcBef>
                <a:spcPct val="0"/>
              </a:spcBef>
            </a:pPr>
            <a:r>
              <a:rPr lang="en-US" altLang="en-US">
                <a:latin typeface="Arial" panose="020B0604020202020204" pitchFamily="34" charset="0"/>
              </a:rPr>
              <a:t>Extreme mood swings</a:t>
            </a:r>
          </a:p>
          <a:p>
            <a:pPr eaLnBrk="1" hangingPunct="1">
              <a:spcBef>
                <a:spcPct val="0"/>
              </a:spcBef>
            </a:pPr>
            <a:r>
              <a:rPr lang="en-US" altLang="en-US">
                <a:latin typeface="Arial" panose="020B0604020202020204" pitchFamily="34" charset="0"/>
              </a:rPr>
              <a:t>Jerky eye movement</a:t>
            </a:r>
          </a:p>
          <a:p>
            <a:pPr eaLnBrk="1" hangingPunct="1">
              <a:spcBef>
                <a:spcPct val="0"/>
              </a:spcBef>
            </a:pPr>
            <a:endParaRPr lang="en-US" altLang="en-US">
              <a:latin typeface="Arial" panose="020B0604020202020204" pitchFamily="34"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1116363-3988-4557-9471-93E40DA3F1B6}" type="slidenum">
              <a:rPr lang="en-US" altLang="en-US" smtClean="0"/>
              <a:pPr>
                <a:spcBef>
                  <a:spcPct val="0"/>
                </a:spcBef>
              </a:pPr>
              <a:t>24</a:t>
            </a:fld>
            <a:endParaRPr lang="en-US" altLang="en-US"/>
          </a:p>
        </p:txBody>
      </p:sp>
    </p:spTree>
    <p:extLst>
      <p:ext uri="{BB962C8B-B14F-4D97-AF65-F5344CB8AC3E}">
        <p14:creationId xmlns:p14="http://schemas.microsoft.com/office/powerpoint/2010/main" val="417864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latin typeface="Arial" panose="020B0604020202020204" pitchFamily="34" charset="0"/>
              </a:rPr>
              <a:t>Relevant if in an administrative hearing, or disciplinary proceeding, or in a civil litigation. </a:t>
            </a:r>
          </a:p>
          <a:p>
            <a:pPr eaLnBrk="1" hangingPunct="1">
              <a:spcBef>
                <a:spcPct val="0"/>
              </a:spcBef>
            </a:pPr>
            <a:r>
              <a:rPr lang="en-US" altLang="en-US" b="1">
                <a:latin typeface="Arial" panose="020B0604020202020204" pitchFamily="34" charset="0"/>
              </a:rPr>
              <a:t>(relevant is the loaded word!)</a:t>
            </a:r>
          </a:p>
          <a:p>
            <a:pPr eaLnBrk="1" hangingPunct="1">
              <a:spcBef>
                <a:spcPct val="0"/>
              </a:spcBef>
            </a:pPr>
            <a:endParaRPr lang="en-US" altLang="en-US">
              <a:latin typeface="Arial" panose="020B0604020202020204" pitchFamily="34" charset="0"/>
            </a:endParaRP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67B3622-33D3-487B-9CDC-A696E7BC5A13}" type="slidenum">
              <a:rPr lang="en-US" altLang="en-US" smtClean="0"/>
              <a:pPr>
                <a:spcBef>
                  <a:spcPct val="0"/>
                </a:spcBef>
              </a:pPr>
              <a:t>25</a:t>
            </a:fld>
            <a:endParaRPr lang="en-US" altLang="en-US"/>
          </a:p>
        </p:txBody>
      </p:sp>
    </p:spTree>
    <p:extLst>
      <p:ext uri="{BB962C8B-B14F-4D97-AF65-F5344CB8AC3E}">
        <p14:creationId xmlns:p14="http://schemas.microsoft.com/office/powerpoint/2010/main" val="12281936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a:latin typeface="Arial" panose="020B0604020202020204" pitchFamily="34" charset="0"/>
              </a:rPr>
              <a:t>ALWAYS refer to your policy!  </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b="1">
                <a:latin typeface="Arial" panose="020B0604020202020204" pitchFamily="34" charset="0"/>
              </a:rPr>
              <a:t>DO NOT </a:t>
            </a:r>
            <a:r>
              <a:rPr lang="en-US" altLang="en-US">
                <a:latin typeface="Arial" panose="020B0604020202020204" pitchFamily="34" charset="0"/>
              </a:rPr>
              <a:t>vary from this, as in showing partiality, or treating an employee different from others for the same violation.  This could give an employee cause for legal action against the State.  (be careful not to do give an employee grounds for things such as discrimination, slander, or defamation of character)</a:t>
            </a:r>
          </a:p>
          <a:p>
            <a:pPr eaLnBrk="1" hangingPunct="1">
              <a:spcBef>
                <a:spcPct val="0"/>
              </a:spcBef>
            </a:pPr>
            <a:endParaRPr lang="en-US" altLang="en-US">
              <a:latin typeface="Arial" panose="020B0604020202020204" pitchFamily="34" charset="0"/>
            </a:endParaRP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4313755-E4E0-4FC1-936C-578157CF67A3}" type="slidenum">
              <a:rPr lang="en-US" altLang="en-US" smtClean="0"/>
              <a:pPr>
                <a:spcBef>
                  <a:spcPct val="0"/>
                </a:spcBef>
              </a:pPr>
              <a:t>26</a:t>
            </a:fld>
            <a:endParaRPr lang="en-US" altLang="en-US"/>
          </a:p>
        </p:txBody>
      </p:sp>
    </p:spTree>
    <p:extLst>
      <p:ext uri="{BB962C8B-B14F-4D97-AF65-F5344CB8AC3E}">
        <p14:creationId xmlns:p14="http://schemas.microsoft.com/office/powerpoint/2010/main" val="3274944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F08E426-53AA-454A-BF3C-911E2819785C}" type="slidenum">
              <a:rPr lang="en-US" altLang="en-US" smtClean="0">
                <a:latin typeface="Times New Roman" panose="02020603050405020304" pitchFamily="18" charset="0"/>
              </a:rPr>
              <a:pPr>
                <a:spcBef>
                  <a:spcPct val="0"/>
                </a:spcBef>
              </a:pPr>
              <a:t>32</a:t>
            </a:fld>
            <a:endParaRPr lang="en-US" altLang="en-US">
              <a:latin typeface="Times New Roman" panose="02020603050405020304" pitchFamily="18" charset="0"/>
            </a:endParaRPr>
          </a:p>
        </p:txBody>
      </p:sp>
      <p:sp>
        <p:nvSpPr>
          <p:cNvPr id="52227" name="Rectangle 2050"/>
          <p:cNvSpPr>
            <a:spLocks noGrp="1" noRot="1" noChangeAspect="1" noChangeArrowheads="1" noTextEdit="1"/>
          </p:cNvSpPr>
          <p:nvPr>
            <p:ph type="sldImg"/>
          </p:nvPr>
        </p:nvSpPr>
        <p:spPr>
          <a:ln/>
        </p:spPr>
      </p:sp>
      <p:sp>
        <p:nvSpPr>
          <p:cNvPr id="52228" name="Rectangle 2051"/>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2505201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C630B2-5138-47AA-B645-4C4A85686C0F}" type="slidenum">
              <a:rPr lang="en-US" altLang="en-US"/>
              <a:pPr>
                <a:defRPr/>
              </a:pPr>
              <a:t>‹#›</a:t>
            </a:fld>
            <a:endParaRPr lang="en-US" altLang="en-US" dirty="0"/>
          </a:p>
        </p:txBody>
      </p:sp>
      <p:sp>
        <p:nvSpPr>
          <p:cNvPr id="7" name="Rectangle 6">
            <a:extLst>
              <a:ext uri="{FF2B5EF4-FFF2-40B4-BE49-F238E27FC236}">
                <a16:creationId xmlns:a16="http://schemas.microsoft.com/office/drawing/2014/main" id="{947BF7DD-1976-4F32-9998-09810F7FE934}"/>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1509022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DEFBAD-51EF-4E6E-9D77-CF11C179BE5F}" type="slidenum">
              <a:rPr lang="en-US" altLang="en-US"/>
              <a:pPr>
                <a:defRPr/>
              </a:pPr>
              <a:t>‹#›</a:t>
            </a:fld>
            <a:endParaRPr lang="en-US" altLang="en-US" dirty="0"/>
          </a:p>
        </p:txBody>
      </p:sp>
      <p:sp>
        <p:nvSpPr>
          <p:cNvPr id="7" name="Rectangle 6">
            <a:extLst>
              <a:ext uri="{FF2B5EF4-FFF2-40B4-BE49-F238E27FC236}">
                <a16:creationId xmlns:a16="http://schemas.microsoft.com/office/drawing/2014/main" id="{C73D327F-B576-4A8D-B592-1CFBE25E8591}"/>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4211737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4120D8-3C20-4329-945F-340652064479}" type="slidenum">
              <a:rPr lang="en-US" altLang="en-US"/>
              <a:pPr>
                <a:defRPr/>
              </a:pPr>
              <a:t>‹#›</a:t>
            </a:fld>
            <a:endParaRPr lang="en-US" altLang="en-US" dirty="0"/>
          </a:p>
        </p:txBody>
      </p:sp>
      <p:sp>
        <p:nvSpPr>
          <p:cNvPr id="7" name="Rectangle 6">
            <a:extLst>
              <a:ext uri="{FF2B5EF4-FFF2-40B4-BE49-F238E27FC236}">
                <a16:creationId xmlns:a16="http://schemas.microsoft.com/office/drawing/2014/main" id="{4680D332-942B-4E80-A1D0-4D4D111CFE65}"/>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926828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34A9FB8-FBA1-4DDD-AA14-D30FE06F0785}" type="slidenum">
              <a:rPr lang="en-US" altLang="en-US"/>
              <a:pPr>
                <a:defRPr/>
              </a:pPr>
              <a:t>‹#›</a:t>
            </a:fld>
            <a:endParaRPr lang="en-US" altLang="en-US" dirty="0"/>
          </a:p>
        </p:txBody>
      </p:sp>
      <p:sp>
        <p:nvSpPr>
          <p:cNvPr id="8" name="Rectangle 7">
            <a:extLst>
              <a:ext uri="{FF2B5EF4-FFF2-40B4-BE49-F238E27FC236}">
                <a16:creationId xmlns:a16="http://schemas.microsoft.com/office/drawing/2014/main" id="{2E22FE9A-B0ED-45C6-B1A9-C3F75F61E934}"/>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3598467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223BC4-8A47-4D94-8456-E12679B1C075}" type="slidenum">
              <a:rPr lang="en-US" altLang="en-US"/>
              <a:pPr>
                <a:defRPr/>
              </a:pPr>
              <a:t>‹#›</a:t>
            </a:fld>
            <a:endParaRPr lang="en-US" altLang="en-US" dirty="0"/>
          </a:p>
        </p:txBody>
      </p:sp>
      <p:sp>
        <p:nvSpPr>
          <p:cNvPr id="7" name="Rectangle 6">
            <a:extLst>
              <a:ext uri="{FF2B5EF4-FFF2-40B4-BE49-F238E27FC236}">
                <a16:creationId xmlns:a16="http://schemas.microsoft.com/office/drawing/2014/main" id="{86DA4F78-5360-4406-9E6B-2099C5D5719E}"/>
              </a:ext>
            </a:extLst>
          </p:cNvPr>
          <p:cNvSpPr>
            <a:spLocks noChangeArrowheads="1"/>
          </p:cNvSpPr>
          <p:nvPr userDrawn="1"/>
        </p:nvSpPr>
        <p:spPr bwMode="auto">
          <a:xfrm>
            <a:off x="-13855"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1889827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F9FAB2-6D57-4273-A70F-CA8C70DBEF95}" type="slidenum">
              <a:rPr lang="en-US" altLang="en-US"/>
              <a:pPr>
                <a:defRPr/>
              </a:pPr>
              <a:t>‹#›</a:t>
            </a:fld>
            <a:endParaRPr lang="en-US" altLang="en-US" dirty="0"/>
          </a:p>
        </p:txBody>
      </p:sp>
      <p:sp>
        <p:nvSpPr>
          <p:cNvPr id="8" name="Rectangle 7">
            <a:extLst>
              <a:ext uri="{FF2B5EF4-FFF2-40B4-BE49-F238E27FC236}">
                <a16:creationId xmlns:a16="http://schemas.microsoft.com/office/drawing/2014/main" id="{B04340AD-258C-46A9-BE1E-FEC857E71CA3}"/>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609056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975E14B-3856-45AA-945C-BD9C447E76BC}" type="slidenum">
              <a:rPr lang="en-US" altLang="en-US"/>
              <a:pPr>
                <a:defRPr/>
              </a:pPr>
              <a:t>‹#›</a:t>
            </a:fld>
            <a:endParaRPr lang="en-US" altLang="en-US" dirty="0"/>
          </a:p>
        </p:txBody>
      </p:sp>
      <p:sp>
        <p:nvSpPr>
          <p:cNvPr id="10" name="Rectangle 9">
            <a:extLst>
              <a:ext uri="{FF2B5EF4-FFF2-40B4-BE49-F238E27FC236}">
                <a16:creationId xmlns:a16="http://schemas.microsoft.com/office/drawing/2014/main" id="{46022E5F-AB3D-478C-8422-9E969CEB99F0}"/>
              </a:ext>
            </a:extLst>
          </p:cNvPr>
          <p:cNvSpPr>
            <a:spLocks noChangeArrowheads="1"/>
          </p:cNvSpPr>
          <p:nvPr userDrawn="1"/>
        </p:nvSpPr>
        <p:spPr bwMode="auto">
          <a:xfrm>
            <a:off x="0" y="6470073"/>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3763512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C0C843F-0BA5-41A1-AD7A-7A78B9944AF9}" type="slidenum">
              <a:rPr lang="en-US" altLang="en-US"/>
              <a:pPr>
                <a:defRPr/>
              </a:pPr>
              <a:t>‹#›</a:t>
            </a:fld>
            <a:endParaRPr lang="en-US" altLang="en-US" dirty="0"/>
          </a:p>
        </p:txBody>
      </p:sp>
      <p:sp>
        <p:nvSpPr>
          <p:cNvPr id="6" name="Rectangle 5">
            <a:extLst>
              <a:ext uri="{FF2B5EF4-FFF2-40B4-BE49-F238E27FC236}">
                <a16:creationId xmlns:a16="http://schemas.microsoft.com/office/drawing/2014/main" id="{3122AEED-7541-4417-B924-4F7C5412A5DA}"/>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3181788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87CB7AD-8170-45FB-9CF5-4982C3C5F493}" type="slidenum">
              <a:rPr lang="en-US" altLang="en-US"/>
              <a:pPr>
                <a:defRPr/>
              </a:pPr>
              <a:t>‹#›</a:t>
            </a:fld>
            <a:endParaRPr lang="en-US" altLang="en-US" dirty="0"/>
          </a:p>
        </p:txBody>
      </p:sp>
      <p:sp>
        <p:nvSpPr>
          <p:cNvPr id="5" name="Rectangle 4">
            <a:extLst>
              <a:ext uri="{FF2B5EF4-FFF2-40B4-BE49-F238E27FC236}">
                <a16:creationId xmlns:a16="http://schemas.microsoft.com/office/drawing/2014/main" id="{9774C14D-4B77-4766-96EA-FC3F7BA9ECD4}"/>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985715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E0B200A-65BC-47C2-AA5C-6FDA753BE36F}" type="slidenum">
              <a:rPr lang="en-US" altLang="en-US"/>
              <a:pPr>
                <a:defRPr/>
              </a:pPr>
              <a:t>‹#›</a:t>
            </a:fld>
            <a:endParaRPr lang="en-US" altLang="en-US" dirty="0"/>
          </a:p>
        </p:txBody>
      </p:sp>
      <p:sp>
        <p:nvSpPr>
          <p:cNvPr id="8" name="Rectangle 7">
            <a:extLst>
              <a:ext uri="{FF2B5EF4-FFF2-40B4-BE49-F238E27FC236}">
                <a16:creationId xmlns:a16="http://schemas.microsoft.com/office/drawing/2014/main" id="{2BBC654C-2B18-492B-88CE-FAF7D22B3C53}"/>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728226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91FA744-75F0-4952-A8CC-9F9391570BC0}" type="slidenum">
              <a:rPr lang="en-US" altLang="en-US"/>
              <a:pPr>
                <a:defRPr/>
              </a:pPr>
              <a:t>‹#›</a:t>
            </a:fld>
            <a:endParaRPr lang="en-US" altLang="en-US" dirty="0"/>
          </a:p>
        </p:txBody>
      </p:sp>
      <p:sp>
        <p:nvSpPr>
          <p:cNvPr id="8" name="Rectangle 7">
            <a:extLst>
              <a:ext uri="{FF2B5EF4-FFF2-40B4-BE49-F238E27FC236}">
                <a16:creationId xmlns:a16="http://schemas.microsoft.com/office/drawing/2014/main" id="{A43C8241-8AAF-44BB-B636-4FBD65F0A9C8}"/>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extLst>
      <p:ext uri="{BB962C8B-B14F-4D97-AF65-F5344CB8AC3E}">
        <p14:creationId xmlns:p14="http://schemas.microsoft.com/office/powerpoint/2010/main" val="630535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FC4CCA4D-4682-4554-B470-91A24C1E0425}" type="slidenum">
              <a:rPr lang="en-US" altLang="en-US"/>
              <a:pPr>
                <a:defRPr/>
              </a:pPr>
              <a:t>‹#›</a:t>
            </a:fld>
            <a:endParaRPr lang="en-US" altLang="en-US" dirty="0"/>
          </a:p>
        </p:txBody>
      </p:sp>
      <p:sp>
        <p:nvSpPr>
          <p:cNvPr id="7" name="Rectangle 6">
            <a:extLst>
              <a:ext uri="{FF2B5EF4-FFF2-40B4-BE49-F238E27FC236}">
                <a16:creationId xmlns:a16="http://schemas.microsoft.com/office/drawing/2014/main" id="{EEEAB0AD-2F96-4342-9B43-D3B336B83F55}"/>
              </a:ext>
            </a:extLst>
          </p:cNvPr>
          <p:cNvSpPr>
            <a:spLocks noChangeArrowheads="1"/>
          </p:cNvSpPr>
          <p:nvPr userDrawn="1"/>
        </p:nvSpPr>
        <p:spPr bwMode="auto">
          <a:xfrm>
            <a:off x="0" y="6477000"/>
            <a:ext cx="9144000" cy="381000"/>
          </a:xfrm>
          <a:prstGeom prst="rect">
            <a:avLst/>
          </a:prstGeom>
          <a:solidFill>
            <a:srgbClr val="CC0000"/>
          </a:solidFill>
          <a:ln w="9525">
            <a:solidFill>
              <a:schemeClr val="tx1"/>
            </a:solidFill>
            <a:miter lim="800000"/>
            <a:headEnd/>
            <a:tailEnd/>
          </a:ln>
        </p:spPr>
        <p:txBody>
          <a:bodyPr wrap="none" anchor="b"/>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a:lstStyle>
          <a:p>
            <a:pPr eaLnBrk="1" hangingPunct="1">
              <a:spcBef>
                <a:spcPct val="0"/>
              </a:spcBef>
              <a:buFontTx/>
              <a:buNone/>
            </a:pPr>
            <a:r>
              <a:rPr lang="en-US" altLang="en-US" sz="2400" b="1" dirty="0">
                <a:latin typeface="Times New Roman" panose="02020603050405020304" pitchFamily="18" charset="0"/>
              </a:rPr>
              <a:t>        </a:t>
            </a:r>
            <a:r>
              <a:rPr lang="en-US" altLang="en-US" sz="1400" b="1" dirty="0">
                <a:latin typeface="Times New Roman" panose="02020603050405020304" pitchFamily="18" charset="0"/>
              </a:rPr>
              <a:t>Faculty and Staff Training: Safety and Risk Management Orientation for Employees</a:t>
            </a:r>
          </a:p>
        </p:txBody>
      </p:sp>
    </p:spTree>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latech.edu/administration/policie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latech.edu/administration/policies-and-procedures/" TargetMode="External"/><Relationship Id="rId2" Type="http://schemas.openxmlformats.org/officeDocument/2006/relationships/hyperlink" Target="https://www.latech.edu/administration/polici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research.latech.edu/?s=BRIRC"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latech.edu/administration/policie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latech.edu/administration/policies/p-141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latech.edu/administration/policies/p-1412/" TargetMode="External"/><Relationship Id="rId4" Type="http://schemas.openxmlformats.org/officeDocument/2006/relationships/hyperlink" Target="https://www.latech.edu/administration/policies/p-4202/"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latech.edu/administration/policies/p-141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latech.edu/administration/policies/p-1412/"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latech.edu/administration/policies/p-4202/"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latech.edu/administration/policies/p-1433/" TargetMode="External"/><Relationship Id="rId13" Type="http://schemas.openxmlformats.org/officeDocument/2006/relationships/hyperlink" Target="https://www.latech.edu/administration/policies/p-1451/" TargetMode="External"/><Relationship Id="rId18" Type="http://schemas.openxmlformats.org/officeDocument/2006/relationships/hyperlink" Target="https://www.latech.edu/administration/policies/p-4217/" TargetMode="External"/><Relationship Id="rId3" Type="http://schemas.openxmlformats.org/officeDocument/2006/relationships/hyperlink" Target="https://www.latech.edu/administration/policies/p-1401/" TargetMode="External"/><Relationship Id="rId7" Type="http://schemas.openxmlformats.org/officeDocument/2006/relationships/hyperlink" Target="https://www.latech.edu/administration/policies/p-1430/" TargetMode="External"/><Relationship Id="rId12" Type="http://schemas.openxmlformats.org/officeDocument/2006/relationships/hyperlink" Target="https://www.latech.edu/administration/policies/p-1443/" TargetMode="External"/><Relationship Id="rId17" Type="http://schemas.openxmlformats.org/officeDocument/2006/relationships/hyperlink" Target="https://www.latech.edu/administration/policies/p-4216/" TargetMode="External"/><Relationship Id="rId2" Type="http://schemas.openxmlformats.org/officeDocument/2006/relationships/hyperlink" Target="https://www.latech.edu/administration/policies/p-1308/" TargetMode="External"/><Relationship Id="rId16" Type="http://schemas.openxmlformats.org/officeDocument/2006/relationships/hyperlink" Target="https://www.latech.edu/administration/policies/p-4203/" TargetMode="External"/><Relationship Id="rId20" Type="http://schemas.openxmlformats.org/officeDocument/2006/relationships/hyperlink" Target="https://www.latech.edu/administration/policies/p-6303/" TargetMode="External"/><Relationship Id="rId1" Type="http://schemas.openxmlformats.org/officeDocument/2006/relationships/slideLayout" Target="../slideLayouts/slideLayout1.xml"/><Relationship Id="rId6" Type="http://schemas.openxmlformats.org/officeDocument/2006/relationships/hyperlink" Target="https://www.latech.edu/administration/policies/p-1416/" TargetMode="External"/><Relationship Id="rId11" Type="http://schemas.openxmlformats.org/officeDocument/2006/relationships/hyperlink" Target="https://www.latech.edu/administration/policies/p-1441/" TargetMode="External"/><Relationship Id="rId5" Type="http://schemas.openxmlformats.org/officeDocument/2006/relationships/hyperlink" Target="https://www.latech.edu/administration/policies/p-1412/" TargetMode="External"/><Relationship Id="rId15" Type="http://schemas.openxmlformats.org/officeDocument/2006/relationships/hyperlink" Target="https://www.latech.edu/administration/policies/" TargetMode="External"/><Relationship Id="rId10" Type="http://schemas.openxmlformats.org/officeDocument/2006/relationships/hyperlink" Target="https://www.latech.edu/administration/policies/p-1439/" TargetMode="External"/><Relationship Id="rId19" Type="http://schemas.openxmlformats.org/officeDocument/2006/relationships/hyperlink" Target="https://www.latech.edu/administration/policies/p-5301/" TargetMode="External"/><Relationship Id="rId4" Type="http://schemas.openxmlformats.org/officeDocument/2006/relationships/hyperlink" Target="https://www.latech.edu/administration/policies/p-1411/" TargetMode="External"/><Relationship Id="rId9" Type="http://schemas.openxmlformats.org/officeDocument/2006/relationships/hyperlink" Target="https://www.latech.edu/administration/policies/p-1438/" TargetMode="External"/><Relationship Id="rId14" Type="http://schemas.openxmlformats.org/officeDocument/2006/relationships/hyperlink" Target="https://www.latech.edu/administration/policies/p-4106/"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latech.edu/administration/policies/p-421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ww.latech.edu/administration/policies/p-4215/"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latech.edu/administration/policies/"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www.cdc.gov/hepatitis/B/index.htm" TargetMode="External"/><Relationship Id="rId2" Type="http://schemas.openxmlformats.org/officeDocument/2006/relationships/hyperlink" Target="http://www.cdc.gov/hiv/default.htm" TargetMode="External"/><Relationship Id="rId1" Type="http://schemas.openxmlformats.org/officeDocument/2006/relationships/slideLayout" Target="../slideLayouts/slideLayout2.xml"/><Relationship Id="rId4" Type="http://schemas.openxmlformats.org/officeDocument/2006/relationships/hyperlink" Target="https://www.osha.gov/laws-regs/standardinterpretations/1993-02-01-0"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hyperlink" Target="https://www.latech.edu/administration/policies/p-1437/" TargetMode="External"/><Relationship Id="rId2" Type="http://schemas.openxmlformats.org/officeDocument/2006/relationships/hyperlink" Target="https://www.latech.edu/administration/policies/" TargetMode="External"/><Relationship Id="rId1" Type="http://schemas.openxmlformats.org/officeDocument/2006/relationships/slideLayout" Target="../slideLayouts/slideLayout2.xml"/><Relationship Id="rId5" Type="http://schemas.openxmlformats.org/officeDocument/2006/relationships/hyperlink" Target="https://www.latech.edu/administration/policies/p-1450/" TargetMode="External"/><Relationship Id="rId4" Type="http://schemas.openxmlformats.org/officeDocument/2006/relationships/hyperlink" Target="https://www.latech.edu/administration/policies/p-1441/" TargetMode="External"/></Relationships>
</file>

<file path=ppt/slides/_rels/slide58.xml.rels><?xml version="1.0" encoding="UTF-8" standalone="yes"?>
<Relationships xmlns="http://schemas.openxmlformats.org/package/2006/relationships"><Relationship Id="rId2" Type="http://schemas.openxmlformats.org/officeDocument/2006/relationships/hyperlink" Target="https://www.latech.edu/administration/administration-facilities/environmental-health-safety/"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s://www.latech.edu/administration/policies/p-4212/"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www.youtube.com/watch?v=NnZQY_rXg5w" TargetMode="External"/><Relationship Id="rId2" Type="http://schemas.openxmlformats.org/officeDocument/2006/relationships/hyperlink" Target="https://www.osha.gov/Publications/OSHA3514.pdf" TargetMode="External"/><Relationship Id="rId1" Type="http://schemas.openxmlformats.org/officeDocument/2006/relationships/slideLayout" Target="../slideLayouts/slideLayout2.xml"/><Relationship Id="rId6" Type="http://schemas.openxmlformats.org/officeDocument/2006/relationships/hyperlink" Target="https://www.doa.la.gov/doa/orm/loss-prevention/" TargetMode="External"/><Relationship Id="rId5" Type="http://schemas.openxmlformats.org/officeDocument/2006/relationships/hyperlink" Target="https://www.doa.la.gov/media/3kbdtz55/powerpoint-hazard-communication-safety-spotlight.pptx" TargetMode="External"/><Relationship Id="rId4" Type="http://schemas.openxmlformats.org/officeDocument/2006/relationships/hyperlink" Target="https://www.google.com/url?client=internal-element-cse&amp;cx=000039374107991832828:5tuakiegqvq&amp;q=https://www.latech.edu/documents/2018/07/global-harmonization-system-for-identification-of-chemicals.ppt/&amp;sa=U&amp;ved=2ahUKEwiIwL2OrOuIAxXBke4BHbqJG9kQFnoECAYQAQ&amp;usg=AOvVaw3nSB9hK3068V7TqFedzuSi" TargetMode="External"/></Relationships>
</file>

<file path=ppt/slides/_rels/slide6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latech.edu/administration/policies/"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s://www.latech.edu/administration/policies/p-1412/"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https://www.latech.edu/administration/policies/p-1443/"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https://www.latech.edu/administration/policies/p-1443/"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hyperlink" Target="https://www.youtube.com/watch?v=MH-k3kEFw-8" TargetMode="Externa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itle 1"/>
          <p:cNvSpPr>
            <a:spLocks noGrp="1"/>
          </p:cNvSpPr>
          <p:nvPr>
            <p:ph type="title"/>
          </p:nvPr>
        </p:nvSpPr>
        <p:spPr/>
        <p:txBody>
          <a:bodyPr/>
          <a:lstStyle/>
          <a:p>
            <a:pPr eaLnBrk="1" hangingPunct="1"/>
            <a:r>
              <a:rPr lang="en-US" altLang="en-US" sz="3600" dirty="0"/>
              <a:t>Safety and Risk Management Orientation for Employees</a:t>
            </a:r>
          </a:p>
        </p:txBody>
      </p:sp>
      <p:sp>
        <p:nvSpPr>
          <p:cNvPr id="3" name="Content Placeholder 2"/>
          <p:cNvSpPr>
            <a:spLocks noGrp="1"/>
          </p:cNvSpPr>
          <p:nvPr>
            <p:ph idx="1"/>
          </p:nvPr>
        </p:nvSpPr>
        <p:spPr/>
        <p:txBody>
          <a:bodyPr/>
          <a:lstStyle/>
          <a:p>
            <a:pPr marL="0" indent="0" eaLnBrk="1" hangingPunct="1">
              <a:buFont typeface="Arial" charset="0"/>
              <a:buNone/>
              <a:defRPr/>
            </a:pPr>
            <a:endParaRPr lang="en-US" dirty="0"/>
          </a:p>
          <a:p>
            <a:pPr marL="0" indent="0" eaLnBrk="1" hangingPunct="1">
              <a:buFont typeface="Arial" charset="0"/>
              <a:buNone/>
              <a:defRPr/>
            </a:pPr>
            <a:r>
              <a:rPr lang="en-US" dirty="0"/>
              <a:t>The #1 goal of Louisiana Tech University is to provide an environment that is safe for all its employees, students and visitors.</a:t>
            </a:r>
          </a:p>
          <a:p>
            <a:pPr marL="0" indent="0" eaLnBrk="1" hangingPunct="1">
              <a:buFont typeface="Arial" charset="0"/>
              <a:buNone/>
              <a:defRPr/>
            </a:pPr>
            <a:endParaRPr lang="en-US" dirty="0"/>
          </a:p>
          <a:p>
            <a:pPr marL="0" indent="0" eaLnBrk="1" hangingPunct="1">
              <a:buFont typeface="Arial" charset="0"/>
              <a:buNone/>
              <a:defRPr/>
            </a:pPr>
            <a:r>
              <a:rPr lang="en-US" sz="2400" dirty="0"/>
              <a:t>A text version of this presentation is available upon request.</a:t>
            </a:r>
          </a:p>
          <a:p>
            <a:pPr eaLnBrk="1" hangingPunct="1">
              <a:buFont typeface="Arial" charset="0"/>
              <a:buChar char="•"/>
              <a:defRPr/>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Title 1"/>
          <p:cNvSpPr>
            <a:spLocks noGrp="1"/>
          </p:cNvSpPr>
          <p:nvPr>
            <p:ph type="title"/>
          </p:nvPr>
        </p:nvSpPr>
        <p:spPr/>
        <p:txBody>
          <a:bodyPr/>
          <a:lstStyle/>
          <a:p>
            <a:pPr algn="l" eaLnBrk="1" hangingPunct="1"/>
            <a:r>
              <a:rPr lang="en-US" altLang="en-US" sz="3600" dirty="0"/>
              <a:t>Why Do We Have And Must Follow Safety Rules and Risk Management Policies?</a:t>
            </a:r>
          </a:p>
        </p:txBody>
      </p:sp>
      <p:sp>
        <p:nvSpPr>
          <p:cNvPr id="3" name="Content Placeholder 2"/>
          <p:cNvSpPr>
            <a:spLocks noGrp="1"/>
          </p:cNvSpPr>
          <p:nvPr>
            <p:ph idx="1"/>
          </p:nvPr>
        </p:nvSpPr>
        <p:spPr/>
        <p:txBody>
          <a:bodyPr/>
          <a:lstStyle/>
          <a:p>
            <a:pPr eaLnBrk="1" hangingPunct="1">
              <a:buFont typeface="Arial" charset="0"/>
              <a:buChar char="•"/>
              <a:defRPr/>
            </a:pPr>
            <a:r>
              <a:rPr lang="en-US" sz="2800" dirty="0"/>
              <a:t>To reduce illness and injury to faculty/ staff, students and the community-at-large.</a:t>
            </a:r>
          </a:p>
          <a:p>
            <a:pPr eaLnBrk="1" hangingPunct="1">
              <a:buFont typeface="Arial" charset="0"/>
              <a:buChar char="•"/>
              <a:defRPr/>
            </a:pPr>
            <a:r>
              <a:rPr lang="en-US" sz="2800" dirty="0"/>
              <a:t>To create an atmosphere which is more conducive to learning.</a:t>
            </a:r>
          </a:p>
          <a:p>
            <a:pPr eaLnBrk="1" hangingPunct="1">
              <a:buFont typeface="Arial" charset="0"/>
              <a:buChar char="•"/>
              <a:defRPr/>
            </a:pPr>
            <a:r>
              <a:rPr lang="en-US" sz="2800" dirty="0"/>
              <a:t>To teach students the safety rules/ regulations which they must follow in their future employment.</a:t>
            </a:r>
          </a:p>
          <a:p>
            <a:pPr eaLnBrk="1" hangingPunct="1">
              <a:buFont typeface="Arial" charset="0"/>
              <a:buChar char="•"/>
              <a:defRPr/>
            </a:pPr>
            <a:r>
              <a:rPr lang="en-US" sz="2800" dirty="0"/>
              <a:t>To reduce liability.</a:t>
            </a:r>
          </a:p>
          <a:p>
            <a:pPr marL="0" indent="0" eaLnBrk="1" hangingPunct="1">
              <a:buFont typeface="Arial" charset="0"/>
              <a:buNone/>
              <a:defRPr/>
            </a:pPr>
            <a:endParaRPr lang="en-US" dirty="0"/>
          </a:p>
          <a:p>
            <a:pPr eaLnBrk="1" hangingPunct="1">
              <a:buFont typeface="Arial" charset="0"/>
              <a:buChar char="•"/>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Title 1"/>
          <p:cNvSpPr>
            <a:spLocks noGrp="1"/>
          </p:cNvSpPr>
          <p:nvPr>
            <p:ph type="title"/>
          </p:nvPr>
        </p:nvSpPr>
        <p:spPr/>
        <p:txBody>
          <a:bodyPr/>
          <a:lstStyle/>
          <a:p>
            <a:pPr algn="l" eaLnBrk="1" hangingPunct="1"/>
            <a:r>
              <a:rPr lang="en-US" altLang="en-US" sz="3600" dirty="0"/>
              <a:t>Safety is Everyone’s Responsibility!!</a:t>
            </a:r>
          </a:p>
        </p:txBody>
      </p:sp>
      <p:sp>
        <p:nvSpPr>
          <p:cNvPr id="12294" name="Content Placeholder 2"/>
          <p:cNvSpPr>
            <a:spLocks noGrp="1"/>
          </p:cNvSpPr>
          <p:nvPr>
            <p:ph idx="1"/>
          </p:nvPr>
        </p:nvSpPr>
        <p:spPr>
          <a:xfrm>
            <a:off x="428625" y="1600200"/>
            <a:ext cx="8229600" cy="4525963"/>
          </a:xfrm>
        </p:spPr>
        <p:txBody>
          <a:bodyPr/>
          <a:lstStyle/>
          <a:p>
            <a:pPr eaLnBrk="1" hangingPunct="1">
              <a:lnSpc>
                <a:spcPct val="80000"/>
              </a:lnSpc>
            </a:pPr>
            <a:r>
              <a:rPr lang="en-US" altLang="en-US" sz="2400" u="sng"/>
              <a:t>Budget Unit Heads </a:t>
            </a:r>
            <a:r>
              <a:rPr lang="en-US" altLang="en-US" sz="2400"/>
              <a:t>- Provide the resources necessary to maintain, and are accountable for the University’s and unit’s safety programs.</a:t>
            </a:r>
          </a:p>
          <a:p>
            <a:pPr eaLnBrk="1" hangingPunct="1">
              <a:lnSpc>
                <a:spcPct val="80000"/>
              </a:lnSpc>
            </a:pPr>
            <a:endParaRPr lang="en-US" altLang="en-US" sz="2400"/>
          </a:p>
          <a:p>
            <a:pPr eaLnBrk="1" hangingPunct="1">
              <a:lnSpc>
                <a:spcPct val="80000"/>
              </a:lnSpc>
            </a:pPr>
            <a:r>
              <a:rPr lang="en-US" altLang="en-US" sz="2400" u="sng"/>
              <a:t>Faculty/Staff/Student/Visitor/Contractor</a:t>
            </a:r>
            <a:r>
              <a:rPr lang="en-US" altLang="en-US" sz="2400"/>
              <a:t>- Know and observe all safety rules.</a:t>
            </a:r>
          </a:p>
          <a:p>
            <a:pPr eaLnBrk="1" hangingPunct="1">
              <a:lnSpc>
                <a:spcPct val="80000"/>
              </a:lnSpc>
              <a:buFont typeface="Wingdings" panose="05000000000000000000" pitchFamily="2" charset="2"/>
              <a:buNone/>
            </a:pPr>
            <a:endParaRPr lang="en-US" altLang="en-US" sz="2400"/>
          </a:p>
          <a:p>
            <a:pPr eaLnBrk="1" hangingPunct="1">
              <a:lnSpc>
                <a:spcPct val="80000"/>
              </a:lnSpc>
            </a:pPr>
            <a:r>
              <a:rPr lang="en-US" altLang="en-US" sz="2400" u="sng"/>
              <a:t>Occupational Health and Safety Office and University Police</a:t>
            </a:r>
            <a:r>
              <a:rPr lang="en-US" altLang="en-US" sz="2400"/>
              <a:t>- Provide guidance to Budget Unit Heads and as a liaison with regulatory agencies.</a:t>
            </a:r>
          </a:p>
          <a:p>
            <a:pPr eaLnBrk="1" hangingPunct="1">
              <a:lnSpc>
                <a:spcPct val="80000"/>
              </a:lnSpc>
              <a:buFont typeface="Wingdings" panose="05000000000000000000" pitchFamily="2" charset="2"/>
              <a:buNone/>
            </a:pPr>
            <a:endParaRPr lang="en-US" altLang="en-US" sz="2400"/>
          </a:p>
          <a:p>
            <a:pPr eaLnBrk="1" hangingPunct="1">
              <a:lnSpc>
                <a:spcPct val="80000"/>
              </a:lnSpc>
            </a:pPr>
            <a:r>
              <a:rPr lang="en-US" altLang="en-US" sz="2400" u="sng"/>
              <a:t>University Safety Committee</a:t>
            </a:r>
            <a:r>
              <a:rPr lang="en-US" altLang="en-US" sz="2400"/>
              <a:t>- Reviews and recommends adoption of </a:t>
            </a:r>
            <a:r>
              <a:rPr lang="en-US" altLang="en-US" sz="2400" u="sng"/>
              <a:t>ALL</a:t>
            </a:r>
            <a:r>
              <a:rPr lang="en-US" altLang="en-US" sz="2400"/>
              <a:t> University Safety Policies.</a:t>
            </a:r>
            <a:endParaRPr lang="en-US" altLang="en-US" sz="2400" u="sng"/>
          </a:p>
          <a:p>
            <a:pPr eaLnBrk="1" hangingPunct="1"/>
            <a:endParaRPr lang="en-US" altLang="en-US"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itle 1"/>
          <p:cNvSpPr>
            <a:spLocks noGrp="1"/>
          </p:cNvSpPr>
          <p:nvPr>
            <p:ph type="title"/>
          </p:nvPr>
        </p:nvSpPr>
        <p:spPr/>
        <p:txBody>
          <a:bodyPr/>
          <a:lstStyle/>
          <a:p>
            <a:pPr algn="l" eaLnBrk="1" hangingPunct="1"/>
            <a:r>
              <a:rPr lang="en-US" altLang="en-US" sz="3600" dirty="0"/>
              <a:t>What Are Your Safety Responsibilities?</a:t>
            </a:r>
          </a:p>
        </p:txBody>
      </p:sp>
      <p:sp>
        <p:nvSpPr>
          <p:cNvPr id="3" name="Content Placeholder 2"/>
          <p:cNvSpPr>
            <a:spLocks noGrp="1"/>
          </p:cNvSpPr>
          <p:nvPr>
            <p:ph idx="1"/>
          </p:nvPr>
        </p:nvSpPr>
        <p:spPr>
          <a:xfrm>
            <a:off x="437965" y="1295400"/>
            <a:ext cx="8229600" cy="4525963"/>
          </a:xfrm>
        </p:spPr>
        <p:txBody>
          <a:bodyPr/>
          <a:lstStyle/>
          <a:p>
            <a:pPr eaLnBrk="1" fontAlgn="auto" hangingPunct="1">
              <a:spcAft>
                <a:spcPts val="0"/>
              </a:spcAft>
              <a:defRPr/>
            </a:pPr>
            <a:r>
              <a:rPr lang="en-US" sz="2000" dirty="0"/>
              <a:t>Your general responsibilities for safety are in the “Assignment of Safety Responsibilities” section of the </a:t>
            </a:r>
            <a:r>
              <a:rPr lang="en-US" sz="2000" u="sng" dirty="0">
                <a:hlinkClick r:id="rId2"/>
              </a:rPr>
              <a:t>University Safety Plan</a:t>
            </a:r>
            <a:r>
              <a:rPr lang="en-US" sz="2000" dirty="0"/>
              <a:t>. You must review these when hired and at least annually. </a:t>
            </a:r>
            <a:r>
              <a:rPr lang="en-US" altLang="en-US" sz="2000" dirty="0"/>
              <a:t>It is codified as, Louisiana Tech University Policies 4200 through 4222.</a:t>
            </a:r>
            <a:r>
              <a:rPr lang="en-US" altLang="en-US" sz="2000" b="1" dirty="0"/>
              <a:t> </a:t>
            </a:r>
            <a:r>
              <a:rPr lang="en-US" altLang="en-US" sz="2000" b="1" dirty="0">
                <a:highlight>
                  <a:srgbClr val="FFFF00"/>
                </a:highlight>
              </a:rPr>
              <a:t>It is mandatory that you click </a:t>
            </a:r>
            <a:r>
              <a:rPr lang="en-US" altLang="en-US" sz="2000" b="1" dirty="0">
                <a:highlight>
                  <a:srgbClr val="FFFF00"/>
                </a:highlight>
                <a:hlinkClick r:id="rId2"/>
              </a:rPr>
              <a:t>here</a:t>
            </a:r>
            <a:r>
              <a:rPr lang="en-US" altLang="en-US" sz="2000" b="1" dirty="0">
                <a:highlight>
                  <a:srgbClr val="FFFF00"/>
                </a:highlight>
              </a:rPr>
              <a:t> to review each section of the Safety Plan to become familiar with its content.</a:t>
            </a:r>
            <a:endParaRPr lang="en-US" sz="2000" dirty="0"/>
          </a:p>
          <a:p>
            <a:pPr marL="0" indent="0" eaLnBrk="1" fontAlgn="auto" hangingPunct="1">
              <a:spcAft>
                <a:spcPts val="0"/>
              </a:spcAft>
              <a:buFont typeface="Arial" panose="020B0604020202020204" pitchFamily="34" charset="0"/>
              <a:buNone/>
              <a:defRPr/>
            </a:pPr>
            <a:endParaRPr lang="en-US" sz="2000" dirty="0"/>
          </a:p>
          <a:p>
            <a:pPr eaLnBrk="1" fontAlgn="auto" hangingPunct="1">
              <a:spcAft>
                <a:spcPts val="0"/>
              </a:spcAft>
              <a:defRPr/>
            </a:pPr>
            <a:r>
              <a:rPr lang="en-US" sz="2000" dirty="0"/>
              <a:t>Additional  site-specific/task-specific responsibilities are assigned to you by your Budget Unit Head when you are hired or have a job change. You must also review these with your supervisor at least annually.</a:t>
            </a:r>
          </a:p>
          <a:p>
            <a:pPr marL="0" indent="0" eaLnBrk="1" fontAlgn="auto" hangingPunct="1">
              <a:spcAft>
                <a:spcPts val="0"/>
              </a:spcAft>
              <a:buFont typeface="Arial" panose="020B0604020202020204" pitchFamily="34" charset="0"/>
              <a:buNone/>
              <a:defRPr/>
            </a:pPr>
            <a:endParaRPr lang="en-US" sz="2000" dirty="0"/>
          </a:p>
          <a:p>
            <a:pPr eaLnBrk="1" fontAlgn="auto" hangingPunct="1">
              <a:spcAft>
                <a:spcPts val="0"/>
              </a:spcAft>
              <a:defRPr/>
            </a:pPr>
            <a:r>
              <a:rPr lang="en-US" sz="2000" dirty="0"/>
              <a:t>You must participate in quarterly Safety Meetings. </a:t>
            </a:r>
          </a:p>
          <a:p>
            <a:pPr eaLnBrk="1" fontAlgn="auto" hangingPunct="1">
              <a:spcAft>
                <a:spcPts val="0"/>
              </a:spcAft>
              <a:defRPr/>
            </a:pPr>
            <a:endParaRPr lang="en-US" sz="2000" dirty="0"/>
          </a:p>
          <a:p>
            <a:pPr eaLnBrk="1" fontAlgn="auto" hangingPunct="1">
              <a:spcAft>
                <a:spcPts val="0"/>
              </a:spcAft>
              <a:defRPr/>
            </a:pPr>
            <a:r>
              <a:rPr lang="en-US" sz="2000" dirty="0"/>
              <a:t>You must participate in site-specific/task-specific Safety Training as directed by your Supervisor.</a:t>
            </a:r>
          </a:p>
          <a:p>
            <a:pPr marL="0" indent="0" eaLnBrk="1" hangingPunct="1">
              <a:buFont typeface="Arial" charset="0"/>
              <a:buNone/>
              <a:defRPr/>
            </a:pPr>
            <a:endParaRPr lang="en-US" sz="2000" dirty="0"/>
          </a:p>
          <a:p>
            <a:pPr eaLnBrk="1" hangingPunct="1">
              <a:buFont typeface="Arial" charset="0"/>
              <a:buChar char="•"/>
              <a:defRPr/>
            </a:pP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itle 1"/>
          <p:cNvSpPr>
            <a:spLocks noGrp="1"/>
          </p:cNvSpPr>
          <p:nvPr>
            <p:ph type="title"/>
          </p:nvPr>
        </p:nvSpPr>
        <p:spPr/>
        <p:txBody>
          <a:bodyPr/>
          <a:lstStyle/>
          <a:p>
            <a:pPr algn="l" eaLnBrk="1" hangingPunct="1"/>
            <a:r>
              <a:rPr lang="en-US" altLang="en-US" sz="3600" dirty="0"/>
              <a:t>Means of Compliance</a:t>
            </a:r>
          </a:p>
        </p:txBody>
      </p:sp>
      <p:sp>
        <p:nvSpPr>
          <p:cNvPr id="3" name="Content Placeholder 2"/>
          <p:cNvSpPr>
            <a:spLocks noGrp="1"/>
          </p:cNvSpPr>
          <p:nvPr>
            <p:ph idx="1"/>
          </p:nvPr>
        </p:nvSpPr>
        <p:spPr/>
        <p:txBody>
          <a:bodyPr/>
          <a:lstStyle/>
          <a:p>
            <a:r>
              <a:rPr lang="en-US" altLang="en-US" dirty="0"/>
              <a:t>The University’s and Budget Unit-Specific Risk Management/ Safety Plans are Based On the Policy Requirements of Many Agencies and All Must Be Followed to Be In Compliance.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itle 1"/>
          <p:cNvSpPr>
            <a:spLocks noGrp="1"/>
          </p:cNvSpPr>
          <p:nvPr>
            <p:ph type="title"/>
          </p:nvPr>
        </p:nvSpPr>
        <p:spPr/>
        <p:txBody>
          <a:bodyPr/>
          <a:lstStyle/>
          <a:p>
            <a:pPr algn="l" eaLnBrk="1" hangingPunct="1"/>
            <a:r>
              <a:rPr lang="en-US" altLang="en-US" sz="3600" dirty="0"/>
              <a:t>Ramifications</a:t>
            </a:r>
          </a:p>
        </p:txBody>
      </p:sp>
      <p:sp>
        <p:nvSpPr>
          <p:cNvPr id="15366" name="Content Placeholder 2"/>
          <p:cNvSpPr>
            <a:spLocks noGrp="1"/>
          </p:cNvSpPr>
          <p:nvPr>
            <p:ph idx="1"/>
          </p:nvPr>
        </p:nvSpPr>
        <p:spPr>
          <a:xfrm>
            <a:off x="495300" y="1447800"/>
            <a:ext cx="8229600" cy="4525963"/>
          </a:xfrm>
        </p:spPr>
        <p:txBody>
          <a:bodyPr/>
          <a:lstStyle/>
          <a:p>
            <a:pPr marL="0" indent="0" algn="ctr" eaLnBrk="1" hangingPunct="1">
              <a:buFont typeface="Arial" panose="020B0604020202020204" pitchFamily="34" charset="0"/>
              <a:buNone/>
            </a:pPr>
            <a:endParaRPr lang="en-US" altLang="en-US" b="1" i="1" dirty="0"/>
          </a:p>
          <a:p>
            <a:pPr marL="0" indent="0" eaLnBrk="1" hangingPunct="1">
              <a:buFont typeface="Arial" panose="020B0604020202020204" pitchFamily="34" charset="0"/>
              <a:buNone/>
            </a:pPr>
            <a:r>
              <a:rPr lang="en-US" altLang="en-US" sz="2800" b="1" i="1" dirty="0"/>
              <a:t>Failure to follow the standards set forth by these agencies jeopardizes funding as well as the leveling of fines and other penalties against the errant employee and their employer!</a:t>
            </a:r>
            <a:endParaRPr lang="en-US" alt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itle 1"/>
          <p:cNvSpPr>
            <a:spLocks noGrp="1"/>
          </p:cNvSpPr>
          <p:nvPr>
            <p:ph type="title"/>
          </p:nvPr>
        </p:nvSpPr>
        <p:spPr/>
        <p:txBody>
          <a:bodyPr/>
          <a:lstStyle/>
          <a:p>
            <a:pPr algn="l" eaLnBrk="1" hangingPunct="1"/>
            <a:r>
              <a:rPr lang="en-US" altLang="en-US" sz="3600" dirty="0"/>
              <a:t>Location of Rules That Must be followed to be in Compliance With These Regulations</a:t>
            </a:r>
          </a:p>
        </p:txBody>
      </p:sp>
      <p:sp>
        <p:nvSpPr>
          <p:cNvPr id="2" name="Content Placeholder 1"/>
          <p:cNvSpPr>
            <a:spLocks noGrp="1"/>
          </p:cNvSpPr>
          <p:nvPr>
            <p:ph idx="1"/>
          </p:nvPr>
        </p:nvSpPr>
        <p:spPr/>
        <p:txBody>
          <a:bodyPr/>
          <a:lstStyle/>
          <a:p>
            <a:pPr eaLnBrk="1" hangingPunct="1">
              <a:spcBef>
                <a:spcPct val="0"/>
              </a:spcBef>
              <a:buFontTx/>
              <a:buNone/>
              <a:defRPr/>
            </a:pPr>
            <a:endParaRPr lang="en-US" altLang="en-US" sz="2000" dirty="0"/>
          </a:p>
          <a:p>
            <a:pPr eaLnBrk="1" hangingPunct="1">
              <a:spcBef>
                <a:spcPct val="0"/>
              </a:spcBef>
              <a:buFontTx/>
              <a:buNone/>
              <a:defRPr/>
            </a:pPr>
            <a:r>
              <a:rPr lang="en-US" altLang="en-US" sz="2000" dirty="0"/>
              <a:t>Most of the general safety and risk management policies specified by the State of Louisiana Office of Risk Management and other federal, State and Local Agencies are addressed in the </a:t>
            </a:r>
            <a:r>
              <a:rPr lang="en-US" altLang="en-US" sz="2000" b="1" u="sng" dirty="0">
                <a:hlinkClick r:id="rId2"/>
              </a:rPr>
              <a:t>Safety Plan</a:t>
            </a:r>
            <a:r>
              <a:rPr lang="en-US" altLang="en-US" sz="2000" dirty="0"/>
              <a:t>. It is codified as, Louisiana Tech University Policies 4200 through 4222.</a:t>
            </a:r>
            <a:r>
              <a:rPr lang="en-US" altLang="en-US" sz="2000" b="1" dirty="0"/>
              <a:t> </a:t>
            </a:r>
            <a:r>
              <a:rPr lang="en-US" altLang="en-US" sz="2000" b="1" dirty="0">
                <a:highlight>
                  <a:srgbClr val="FFFF00"/>
                </a:highlight>
              </a:rPr>
              <a:t>It is mandatory that you click </a:t>
            </a:r>
            <a:r>
              <a:rPr lang="en-US" altLang="en-US" sz="2000" b="1" dirty="0">
                <a:highlight>
                  <a:srgbClr val="FFFF00"/>
                </a:highlight>
                <a:hlinkClick r:id="rId2"/>
              </a:rPr>
              <a:t>here</a:t>
            </a:r>
            <a:r>
              <a:rPr lang="en-US" altLang="en-US" sz="2000" b="1" dirty="0">
                <a:highlight>
                  <a:srgbClr val="FFFF00"/>
                </a:highlight>
              </a:rPr>
              <a:t> to review each section of the Safety Plan to become familiar with its content.</a:t>
            </a:r>
          </a:p>
          <a:p>
            <a:pPr eaLnBrk="1" hangingPunct="1">
              <a:spcBef>
                <a:spcPct val="0"/>
              </a:spcBef>
              <a:buFontTx/>
              <a:buNone/>
              <a:defRPr/>
            </a:pPr>
            <a:endParaRPr lang="en-US" altLang="en-US" sz="2000" b="1" dirty="0"/>
          </a:p>
          <a:p>
            <a:pPr eaLnBrk="1" hangingPunct="1">
              <a:spcBef>
                <a:spcPct val="0"/>
              </a:spcBef>
              <a:buFontTx/>
              <a:buNone/>
              <a:defRPr/>
            </a:pPr>
            <a:r>
              <a:rPr lang="en-US" altLang="en-US" sz="2000" b="1" dirty="0"/>
              <a:t>These policies and plan are located in all Budget Unit offices and at: </a:t>
            </a:r>
            <a:r>
              <a:rPr lang="en-US" altLang="en-US" sz="2000" b="1" dirty="0">
                <a:hlinkClick r:id="rId3" tooltip="Link to policy"/>
              </a:rPr>
              <a:t>http://www.latech.edu/administration/policies-and-procedures/</a:t>
            </a:r>
            <a:r>
              <a:rPr lang="en-US" altLang="en-US" sz="2000" dirty="0"/>
              <a:t>. </a:t>
            </a:r>
            <a:r>
              <a:rPr lang="en-US" altLang="en-US" sz="2000" b="1" dirty="0">
                <a:highlight>
                  <a:srgbClr val="FFFF00"/>
                </a:highlight>
              </a:rPr>
              <a:t>It is mandatory that you go to this website and review each section of the </a:t>
            </a:r>
            <a:r>
              <a:rPr lang="en-US" altLang="en-US" sz="2000" b="1" dirty="0">
                <a:highlight>
                  <a:srgbClr val="FFFF00"/>
                </a:highlight>
                <a:hlinkClick r:id="rId2"/>
              </a:rPr>
              <a:t>Safety Plan </a:t>
            </a:r>
            <a:r>
              <a:rPr lang="en-US" altLang="en-US" sz="2000" b="1" dirty="0">
                <a:highlight>
                  <a:srgbClr val="FFFF00"/>
                </a:highlight>
              </a:rPr>
              <a:t>and all other policies and procedures contained within the </a:t>
            </a:r>
            <a:r>
              <a:rPr lang="en-US" altLang="en-US" sz="2000" b="1" dirty="0">
                <a:highlight>
                  <a:srgbClr val="FFFF00"/>
                </a:highlight>
                <a:hlinkClick r:id="rId2"/>
              </a:rPr>
              <a:t>Manual of Polices and Procedures </a:t>
            </a:r>
            <a:r>
              <a:rPr lang="en-US" altLang="en-US" sz="2000" b="1" dirty="0">
                <a:highlight>
                  <a:srgbClr val="FFFF00"/>
                </a:highlight>
              </a:rPr>
              <a:t>to become familiar with its content.</a:t>
            </a:r>
          </a:p>
          <a:p>
            <a:pPr eaLnBrk="1" hangingPunct="1">
              <a:spcBef>
                <a:spcPct val="0"/>
              </a:spcBef>
              <a:buFontTx/>
              <a:buNone/>
              <a:defRPr/>
            </a:pPr>
            <a:endParaRPr lang="en-US" altLang="en-US" sz="2000" b="1" u="sng" dirty="0"/>
          </a:p>
          <a:p>
            <a:pPr eaLnBrk="1" hangingPunct="1">
              <a:spcBef>
                <a:spcPct val="0"/>
              </a:spcBef>
              <a:buFontTx/>
              <a:buNone/>
              <a:defRPr/>
            </a:pPr>
            <a:endParaRPr lang="en-US" altLang="en-US" sz="2000" dirty="0"/>
          </a:p>
          <a:p>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Title 1"/>
          <p:cNvSpPr>
            <a:spLocks noGrp="1"/>
          </p:cNvSpPr>
          <p:nvPr>
            <p:ph type="title"/>
          </p:nvPr>
        </p:nvSpPr>
        <p:spPr/>
        <p:txBody>
          <a:bodyPr/>
          <a:lstStyle/>
          <a:p>
            <a:pPr algn="l" eaLnBrk="1" hangingPunct="1"/>
            <a:r>
              <a:rPr lang="en-US" altLang="en-US" sz="3600" dirty="0"/>
              <a:t>Other University Safety/Risk Management Policies and Rules</a:t>
            </a:r>
          </a:p>
        </p:txBody>
      </p:sp>
      <p:sp>
        <p:nvSpPr>
          <p:cNvPr id="3" name="Content Placeholder 2"/>
          <p:cNvSpPr>
            <a:spLocks noGrp="1"/>
          </p:cNvSpPr>
          <p:nvPr>
            <p:ph idx="1"/>
          </p:nvPr>
        </p:nvSpPr>
        <p:spPr>
          <a:xfrm>
            <a:off x="495300" y="1676400"/>
            <a:ext cx="8229600" cy="4525963"/>
          </a:xfrm>
        </p:spPr>
        <p:txBody>
          <a:bodyPr/>
          <a:lstStyle/>
          <a:p>
            <a:pPr marL="0" indent="0" eaLnBrk="1" hangingPunct="1">
              <a:buFont typeface="Arial" panose="020B0604020202020204" pitchFamily="34" charset="0"/>
              <a:buNone/>
              <a:defRPr/>
            </a:pPr>
            <a:r>
              <a:rPr lang="en-US" sz="2400" dirty="0"/>
              <a:t>These are :</a:t>
            </a:r>
          </a:p>
          <a:p>
            <a:pPr eaLnBrk="1" hangingPunct="1">
              <a:buFont typeface="Arial" charset="0"/>
              <a:buChar char="•"/>
              <a:defRPr/>
            </a:pPr>
            <a:r>
              <a:rPr lang="en-US" sz="2400" dirty="0"/>
              <a:t>Louisiana Tech University Biohazard and Radionuclide Institutional Review Committee (BRIRC) Guidelines located at:</a:t>
            </a:r>
          </a:p>
          <a:p>
            <a:pPr marL="0" indent="0" algn="ctr" eaLnBrk="1" hangingPunct="1">
              <a:buNone/>
              <a:defRPr/>
            </a:pPr>
            <a:r>
              <a:rPr lang="en-US" sz="2400" dirty="0">
                <a:hlinkClick r:id="rId2"/>
              </a:rPr>
              <a:t>https://research.latech.edu/?s=BRIRC</a:t>
            </a:r>
            <a:endParaRPr lang="en-US" sz="2400" dirty="0"/>
          </a:p>
          <a:p>
            <a:pPr marL="0" indent="0" eaLnBrk="1" hangingPunct="1">
              <a:buNone/>
              <a:defRPr/>
            </a:pPr>
            <a:endParaRPr lang="en-US" sz="2400" dirty="0"/>
          </a:p>
          <a:p>
            <a:pPr eaLnBrk="1" hangingPunct="1">
              <a:buFont typeface="Arial" charset="0"/>
              <a:buChar char="•"/>
              <a:defRPr/>
            </a:pPr>
            <a:r>
              <a:rPr lang="en-US" sz="2400" dirty="0"/>
              <a:t>Site-specific/task-specific rules which have been developed, and enforced by each Budget Unit that address unique safety/risk management  federal, state and local regulations which apply to that unit and the tasks performed therein.</a:t>
            </a:r>
          </a:p>
          <a:p>
            <a:pPr marL="0" indent="0" eaLnBrk="1" hangingPunct="1">
              <a:buFont typeface="Arial" charset="0"/>
              <a:buNone/>
              <a:defRPr/>
            </a:pPr>
            <a:endParaRPr lang="en-US" sz="2400" dirty="0"/>
          </a:p>
          <a:p>
            <a:pPr eaLnBrk="1" hangingPunct="1">
              <a:buFont typeface="Arial" charset="0"/>
              <a:buChar char="•"/>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l" eaLnBrk="1" hangingPunct="1"/>
            <a:r>
              <a:rPr lang="en-US" altLang="en-US" sz="3600" dirty="0"/>
              <a:t>Remember…..</a:t>
            </a:r>
          </a:p>
        </p:txBody>
      </p:sp>
      <p:sp>
        <p:nvSpPr>
          <p:cNvPr id="19459" name="Content Placeholder 2"/>
          <p:cNvSpPr>
            <a:spLocks noGrp="1"/>
          </p:cNvSpPr>
          <p:nvPr>
            <p:ph idx="1"/>
          </p:nvPr>
        </p:nvSpPr>
        <p:spPr/>
        <p:txBody>
          <a:bodyPr/>
          <a:lstStyle/>
          <a:p>
            <a:pPr marL="0" indent="0" eaLnBrk="1" hangingPunct="1">
              <a:buFont typeface="Wingdings" panose="05000000000000000000" pitchFamily="2" charset="2"/>
              <a:buNone/>
            </a:pPr>
            <a:r>
              <a:rPr lang="en-US" altLang="en-US" dirty="0"/>
              <a:t>All of these rules are in place to protect you, your fellow workers, our students and our neighbors, </a:t>
            </a:r>
            <a:r>
              <a:rPr lang="en-US" altLang="en-US" b="1" dirty="0"/>
              <a:t>and safety is everyone’s business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89038"/>
          </a:xfrm>
        </p:spPr>
        <p:txBody>
          <a:bodyPr rtlCol="0">
            <a:noAutofit/>
          </a:bodyPr>
          <a:lstStyle/>
          <a:p>
            <a:pPr algn="l" eaLnBrk="1" fontAlgn="auto" hangingPunct="1">
              <a:spcAft>
                <a:spcPts val="0"/>
              </a:spcAft>
              <a:defRPr/>
            </a:pPr>
            <a:br>
              <a:rPr lang="en-US" sz="3200" b="1" dirty="0"/>
            </a:br>
            <a:r>
              <a:rPr lang="en-US" sz="3600" dirty="0"/>
              <a:t>Part 2- University Drug-free Workplace and Drug Testing Policies</a:t>
            </a:r>
            <a:br>
              <a:rPr lang="en-US" sz="3600" dirty="0"/>
            </a:br>
            <a:endParaRPr lang="en-US"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l" eaLnBrk="1" hangingPunct="1"/>
            <a:r>
              <a:rPr lang="en-US" altLang="en-US" sz="3600" b="1" dirty="0"/>
              <a:t>Drug Free Workplace Education and Awareness</a:t>
            </a:r>
            <a:br>
              <a:rPr lang="en-US" altLang="en-US" sz="3600" dirty="0"/>
            </a:br>
            <a:endParaRPr lang="en-US" altLang="en-US" sz="3600" dirty="0"/>
          </a:p>
        </p:txBody>
      </p:sp>
      <p:sp>
        <p:nvSpPr>
          <p:cNvPr id="8195" name="Content Placeholder 2"/>
          <p:cNvSpPr>
            <a:spLocks noGrp="1"/>
          </p:cNvSpPr>
          <p:nvPr>
            <p:ph idx="1"/>
          </p:nvPr>
        </p:nvSpPr>
        <p:spPr/>
        <p:txBody>
          <a:bodyPr rtlCol="0">
            <a:normAutofit fontScale="92500" lnSpcReduction="20000"/>
          </a:bodyPr>
          <a:lstStyle/>
          <a:p>
            <a:pPr marL="0" indent="0" eaLnBrk="1" fontAlgn="auto" hangingPunct="1">
              <a:spcAft>
                <a:spcPts val="0"/>
              </a:spcAft>
              <a:buFont typeface="Arial" charset="0"/>
              <a:buNone/>
              <a:defRPr/>
            </a:pPr>
            <a:r>
              <a:rPr lang="en-US" sz="2800" dirty="0"/>
              <a:t>Who are the Substance Abusers?</a:t>
            </a:r>
          </a:p>
          <a:p>
            <a:pPr marL="0" indent="0" eaLnBrk="1" fontAlgn="auto" hangingPunct="1">
              <a:spcAft>
                <a:spcPts val="0"/>
              </a:spcAft>
              <a:buFont typeface="Arial" charset="0"/>
              <a:buNone/>
              <a:defRPr/>
            </a:pPr>
            <a:r>
              <a:rPr lang="en-US" sz="2800" dirty="0"/>
              <a:t>They can be anyone:</a:t>
            </a:r>
            <a:endParaRPr lang="en-US" dirty="0"/>
          </a:p>
          <a:p>
            <a:pPr lvl="1" eaLnBrk="1" fontAlgn="auto" hangingPunct="1">
              <a:spcAft>
                <a:spcPts val="0"/>
              </a:spcAft>
              <a:defRPr/>
            </a:pPr>
            <a:r>
              <a:rPr lang="en-US" sz="2600" dirty="0"/>
              <a:t>They cross all demographic, geographic &amp; labor management lines.</a:t>
            </a:r>
          </a:p>
          <a:p>
            <a:pPr lvl="1" eaLnBrk="1" fontAlgn="auto" hangingPunct="1">
              <a:spcAft>
                <a:spcPts val="0"/>
              </a:spcAft>
              <a:defRPr/>
            </a:pPr>
            <a:r>
              <a:rPr lang="en-US" sz="2600" dirty="0"/>
              <a:t>Looks, talks and acts like everyone else.</a:t>
            </a:r>
          </a:p>
          <a:p>
            <a:pPr lvl="1" eaLnBrk="1" fontAlgn="auto" hangingPunct="1">
              <a:spcAft>
                <a:spcPts val="0"/>
              </a:spcAft>
              <a:defRPr/>
            </a:pPr>
            <a:r>
              <a:rPr lang="en-US" sz="2600" dirty="0"/>
              <a:t>They can be part of any agency or workplace.</a:t>
            </a:r>
          </a:p>
          <a:p>
            <a:pPr lvl="1" eaLnBrk="1" fontAlgn="auto" hangingPunct="1">
              <a:spcAft>
                <a:spcPts val="0"/>
              </a:spcAft>
              <a:defRPr/>
            </a:pPr>
            <a:endParaRPr lang="en-US" sz="2600" dirty="0"/>
          </a:p>
          <a:p>
            <a:pPr marL="57150" indent="0" eaLnBrk="1" fontAlgn="auto" hangingPunct="1">
              <a:spcAft>
                <a:spcPts val="0"/>
              </a:spcAft>
              <a:buFont typeface="Arial" charset="0"/>
              <a:buNone/>
              <a:defRPr/>
            </a:pPr>
            <a:r>
              <a:rPr lang="en-US" dirty="0"/>
              <a:t>Negative effects of drug abuse: </a:t>
            </a:r>
          </a:p>
          <a:p>
            <a:pPr lvl="1" eaLnBrk="1" fontAlgn="auto" hangingPunct="1">
              <a:spcAft>
                <a:spcPts val="0"/>
              </a:spcAft>
              <a:buFont typeface="Arial" charset="0"/>
              <a:buChar char="–"/>
              <a:defRPr/>
            </a:pPr>
            <a:r>
              <a:rPr lang="en-US" sz="2600" dirty="0"/>
              <a:t>Abusers are not safe; </a:t>
            </a:r>
          </a:p>
          <a:p>
            <a:pPr lvl="1" eaLnBrk="1" fontAlgn="auto" hangingPunct="1">
              <a:spcAft>
                <a:spcPts val="0"/>
              </a:spcAft>
              <a:buFont typeface="Arial" charset="0"/>
              <a:buChar char="–"/>
              <a:defRPr/>
            </a:pPr>
            <a:r>
              <a:rPr lang="en-US" sz="2600" dirty="0"/>
              <a:t>Abusers are less productive; </a:t>
            </a:r>
          </a:p>
          <a:p>
            <a:pPr lvl="1" eaLnBrk="1" fontAlgn="auto" hangingPunct="1">
              <a:spcAft>
                <a:spcPts val="0"/>
              </a:spcAft>
              <a:buFont typeface="Arial" charset="0"/>
              <a:buChar char="–"/>
              <a:defRPr/>
            </a:pPr>
            <a:r>
              <a:rPr lang="en-US" sz="2600" dirty="0"/>
              <a:t>Abusers work is of poor quality.</a:t>
            </a:r>
          </a:p>
          <a:p>
            <a:pPr lvl="1" eaLnBrk="1" fontAlgn="auto" hangingPunct="1">
              <a:spcAft>
                <a:spcPts val="0"/>
              </a:spcAft>
              <a:defRPr/>
            </a:pP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itle 1"/>
          <p:cNvSpPr>
            <a:spLocks noGrp="1"/>
          </p:cNvSpPr>
          <p:nvPr>
            <p:ph type="title"/>
          </p:nvPr>
        </p:nvSpPr>
        <p:spPr/>
        <p:txBody>
          <a:bodyPr/>
          <a:lstStyle/>
          <a:p>
            <a:pPr algn="l" eaLnBrk="1" hangingPunct="1"/>
            <a:r>
              <a:rPr lang="en-US" altLang="en-US" sz="3600" dirty="0"/>
              <a:t>Safety and Risk Management Orientation for Employees Continued.</a:t>
            </a:r>
          </a:p>
        </p:txBody>
      </p:sp>
      <p:sp>
        <p:nvSpPr>
          <p:cNvPr id="3" name="Content Placeholder 2"/>
          <p:cNvSpPr>
            <a:spLocks noGrp="1"/>
          </p:cNvSpPr>
          <p:nvPr>
            <p:ph idx="1"/>
          </p:nvPr>
        </p:nvSpPr>
        <p:spPr/>
        <p:txBody>
          <a:bodyPr/>
          <a:lstStyle/>
          <a:p>
            <a:pPr eaLnBrk="1" hangingPunct="1">
              <a:lnSpc>
                <a:spcPct val="90000"/>
              </a:lnSpc>
              <a:buFont typeface="Wingdings" pitchFamily="2" charset="2"/>
              <a:buNone/>
              <a:defRPr/>
            </a:pPr>
            <a:r>
              <a:rPr lang="en-US" sz="2000" dirty="0"/>
              <a:t>As a University employee, the University has developed a safety orientation program to introduce you to: </a:t>
            </a:r>
          </a:p>
          <a:p>
            <a:pPr eaLnBrk="1" hangingPunct="1">
              <a:lnSpc>
                <a:spcPct val="90000"/>
              </a:lnSpc>
              <a:buFont typeface="Wingdings" pitchFamily="2" charset="2"/>
              <a:buNone/>
              <a:defRPr/>
            </a:pPr>
            <a:r>
              <a:rPr lang="en-US" sz="2800" dirty="0"/>
              <a:t>	</a:t>
            </a:r>
            <a:r>
              <a:rPr lang="en-US" sz="2000" dirty="0"/>
              <a:t>(1) The General University Safety Policies and Procedures;</a:t>
            </a:r>
          </a:p>
          <a:p>
            <a:pPr eaLnBrk="1" hangingPunct="1">
              <a:lnSpc>
                <a:spcPct val="90000"/>
              </a:lnSpc>
              <a:buFont typeface="Wingdings" pitchFamily="2" charset="2"/>
              <a:buNone/>
              <a:defRPr/>
            </a:pPr>
            <a:r>
              <a:rPr lang="en-US" sz="2000" dirty="0"/>
              <a:t>	(2) The highlights of those topics which the Louisiana State Office of Risk Management, the State of Louisiana, and the University require all new employees to be familiar with, before they begin their assigned tasks. These will be covered in these presentations.</a:t>
            </a:r>
          </a:p>
          <a:p>
            <a:pPr eaLnBrk="1" hangingPunct="1">
              <a:lnSpc>
                <a:spcPct val="90000"/>
              </a:lnSpc>
              <a:buFont typeface="Wingdings" pitchFamily="2" charset="2"/>
              <a:buNone/>
              <a:defRPr/>
            </a:pPr>
            <a:endParaRPr lang="en-US" sz="2000" dirty="0"/>
          </a:p>
          <a:p>
            <a:pPr eaLnBrk="1" hangingPunct="1">
              <a:lnSpc>
                <a:spcPct val="90000"/>
              </a:lnSpc>
              <a:buNone/>
              <a:defRPr/>
            </a:pPr>
            <a:r>
              <a:rPr lang="en-US" sz="2000" dirty="0"/>
              <a:t>Your immediate supervisor must also provide you with site specific/task-specific safety policies that apply to the individual tasks to which you are assigned.</a:t>
            </a:r>
          </a:p>
          <a:p>
            <a:pPr eaLnBrk="1" hangingPunct="1">
              <a:lnSpc>
                <a:spcPct val="90000"/>
              </a:lnSpc>
              <a:buNone/>
              <a:defRPr/>
            </a:pPr>
            <a:r>
              <a:rPr lang="en-US" sz="2000" dirty="0"/>
              <a:t>You must also review the </a:t>
            </a:r>
            <a:r>
              <a:rPr lang="en-US" sz="2000" dirty="0">
                <a:hlinkClick r:id="rId2"/>
              </a:rPr>
              <a:t>Louisiana Tech University Manual of Policies and Procedures</a:t>
            </a:r>
            <a:r>
              <a:rPr lang="en-US" sz="2000" dirty="0"/>
              <a:t>. </a:t>
            </a:r>
            <a:r>
              <a:rPr lang="en-US" sz="2000" b="1" dirty="0">
                <a:highlight>
                  <a:srgbClr val="FFFF00"/>
                </a:highlight>
              </a:rPr>
              <a:t>It is mandatory that you click </a:t>
            </a:r>
            <a:r>
              <a:rPr lang="en-US" sz="2000" b="1" dirty="0">
                <a:highlight>
                  <a:srgbClr val="FFFF00"/>
                </a:highlight>
                <a:hlinkClick r:id="rId2"/>
              </a:rPr>
              <a:t>here</a:t>
            </a:r>
            <a:r>
              <a:rPr lang="en-US" sz="2000" b="1" dirty="0">
                <a:highlight>
                  <a:srgbClr val="FFFF00"/>
                </a:highlight>
              </a:rPr>
              <a:t> to review each policy within the Manual of Policies and Procedures to become familiar with its content.</a:t>
            </a:r>
          </a:p>
          <a:p>
            <a:pPr eaLnBrk="1" hangingPunct="1">
              <a:lnSpc>
                <a:spcPct val="90000"/>
              </a:lnSpc>
              <a:buFont typeface="Wingdings" pitchFamily="2" charset="2"/>
              <a:buNone/>
              <a:defRPr/>
            </a:pPr>
            <a:endParaRPr lang="en-US" sz="2400" dirty="0"/>
          </a:p>
          <a:p>
            <a:pPr eaLnBrk="1" hangingPunct="1">
              <a:lnSpc>
                <a:spcPct val="90000"/>
              </a:lnSpc>
              <a:buFont typeface="Wingdings" pitchFamily="2" charset="2"/>
              <a:buNone/>
              <a:defRPr/>
            </a:pPr>
            <a:endParaRPr lang="en-US" sz="2400" dirty="0"/>
          </a:p>
          <a:p>
            <a:pPr marL="0" indent="0" eaLnBrk="1" hangingPunct="1">
              <a:buFont typeface="Arial" charset="0"/>
              <a:buNone/>
              <a:defRPr/>
            </a:pPr>
            <a:endParaRPr lang="en-US" dirty="0"/>
          </a:p>
          <a:p>
            <a:pPr eaLnBrk="1" hangingPunct="1">
              <a:buFont typeface="Arial" charset="0"/>
              <a:buChar char="•"/>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l" eaLnBrk="1" hangingPunct="1"/>
            <a:r>
              <a:rPr lang="en-US" altLang="en-US" sz="3600" b="1" dirty="0"/>
              <a:t>Drug Free Workplace Program</a:t>
            </a:r>
          </a:p>
        </p:txBody>
      </p:sp>
      <p:sp>
        <p:nvSpPr>
          <p:cNvPr id="24579" name="Rectangle 3"/>
          <p:cNvSpPr>
            <a:spLocks noGrp="1" noChangeArrowheads="1"/>
          </p:cNvSpPr>
          <p:nvPr>
            <p:ph idx="1"/>
          </p:nvPr>
        </p:nvSpPr>
        <p:spPr/>
        <p:txBody>
          <a:bodyPr/>
          <a:lstStyle/>
          <a:p>
            <a:pPr eaLnBrk="1" hangingPunct="1">
              <a:buFontTx/>
              <a:buNone/>
            </a:pPr>
            <a:r>
              <a:rPr lang="en-US" altLang="en-US" sz="2800" dirty="0"/>
              <a:t>	Louisiana Tech University strives to maintain a safe and healthy environment for its students, employees and visitors. To support these efforts, the university has adopted and implemented a multi-phase drug-free workplace program, with </a:t>
            </a:r>
            <a:r>
              <a:rPr lang="en-US" altLang="en-US" sz="2800" dirty="0">
                <a:hlinkClick r:id="rId3"/>
              </a:rPr>
              <a:t>Drug-free Workplace Policies</a:t>
            </a:r>
            <a:r>
              <a:rPr lang="en-US" altLang="en-US" sz="2800" dirty="0"/>
              <a:t>, including a </a:t>
            </a:r>
            <a:r>
              <a:rPr lang="en-US" altLang="en-US" sz="2800" dirty="0">
                <a:hlinkClick r:id="rId4"/>
              </a:rPr>
              <a:t>Tobacco-Free Workplace Policy</a:t>
            </a:r>
            <a:r>
              <a:rPr lang="en-US" altLang="en-US" sz="2800" dirty="0"/>
              <a:t>, and an </a:t>
            </a:r>
            <a:r>
              <a:rPr lang="en-US" altLang="en-US" sz="2800" dirty="0">
                <a:hlinkClick r:id="rId5"/>
              </a:rPr>
              <a:t>Employee Drug Testing Policy</a:t>
            </a:r>
            <a:r>
              <a:rPr lang="en-US" altLang="en-US" sz="2800" dirty="0"/>
              <a:t>. The purpose of the program is to address the illegal or improper use of drugs and alcohol by members of the university community and to assist any errant employee.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algn="l" eaLnBrk="1" hangingPunct="1"/>
            <a:br>
              <a:rPr lang="en-US" altLang="en-US" sz="3200" b="1" dirty="0"/>
            </a:br>
            <a:r>
              <a:rPr lang="en-US" altLang="en-US" sz="3600" b="1" dirty="0"/>
              <a:t>A Drug Free Workplace Program Includes:</a:t>
            </a:r>
            <a:br>
              <a:rPr lang="en-US" altLang="en-US" sz="3200" b="1" dirty="0"/>
            </a:br>
            <a:endParaRPr lang="en-US" altLang="en-US" sz="3200" dirty="0"/>
          </a:p>
        </p:txBody>
      </p:sp>
      <p:sp>
        <p:nvSpPr>
          <p:cNvPr id="26627" name="Content Placeholder 2"/>
          <p:cNvSpPr>
            <a:spLocks noGrp="1"/>
          </p:cNvSpPr>
          <p:nvPr>
            <p:ph idx="1"/>
          </p:nvPr>
        </p:nvSpPr>
        <p:spPr/>
        <p:txBody>
          <a:bodyPr/>
          <a:lstStyle/>
          <a:p>
            <a:pPr eaLnBrk="1" hangingPunct="1"/>
            <a:r>
              <a:rPr lang="en-US" altLang="en-US" dirty="0"/>
              <a:t>Written Policy</a:t>
            </a:r>
          </a:p>
          <a:p>
            <a:pPr eaLnBrk="1" hangingPunct="1"/>
            <a:r>
              <a:rPr lang="en-US" altLang="en-US" dirty="0"/>
              <a:t>Education &amp; Awareness Program</a:t>
            </a:r>
          </a:p>
          <a:p>
            <a:pPr eaLnBrk="1" hangingPunct="1"/>
            <a:r>
              <a:rPr lang="en-US" altLang="en-US" dirty="0"/>
              <a:t>Supervisor Training</a:t>
            </a:r>
          </a:p>
          <a:p>
            <a:pPr eaLnBrk="1" hangingPunct="1"/>
            <a:r>
              <a:rPr lang="en-US" altLang="en-US" dirty="0"/>
              <a:t>Employee Assistance Program</a:t>
            </a:r>
          </a:p>
          <a:p>
            <a:pPr eaLnBrk="1" hangingPunct="1"/>
            <a:r>
              <a:rPr lang="en-US" altLang="en-US" dirty="0"/>
              <a:t>Drug Testing Procedures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274638"/>
            <a:ext cx="8229600" cy="1096962"/>
          </a:xfrm>
        </p:spPr>
        <p:txBody>
          <a:bodyPr/>
          <a:lstStyle/>
          <a:p>
            <a:pPr algn="l" eaLnBrk="1" hangingPunct="1"/>
            <a:br>
              <a:rPr lang="en-US" sz="3200" b="1" dirty="0"/>
            </a:br>
            <a:br>
              <a:rPr lang="en-US" sz="3200" b="1" dirty="0"/>
            </a:br>
            <a:r>
              <a:rPr lang="en-US" sz="3600" dirty="0"/>
              <a:t>The University Drug-Free Workplace Policies:</a:t>
            </a:r>
            <a:br>
              <a:rPr lang="en-US" sz="3600" dirty="0"/>
            </a:br>
            <a:br>
              <a:rPr lang="en-US" altLang="en-US" sz="3600" dirty="0"/>
            </a:br>
            <a:endParaRPr lang="en-US" altLang="en-US" sz="3600" dirty="0"/>
          </a:p>
        </p:txBody>
      </p:sp>
      <p:sp>
        <p:nvSpPr>
          <p:cNvPr id="3" name="Content Placeholder 2"/>
          <p:cNvSpPr>
            <a:spLocks noGrp="1"/>
          </p:cNvSpPr>
          <p:nvPr>
            <p:ph idx="1"/>
          </p:nvPr>
        </p:nvSpPr>
        <p:spPr>
          <a:xfrm>
            <a:off x="457200" y="1371600"/>
            <a:ext cx="8229600" cy="4754563"/>
          </a:xfrm>
        </p:spPr>
        <p:txBody>
          <a:bodyPr rtlCol="0">
            <a:noAutofit/>
          </a:bodyPr>
          <a:lstStyle/>
          <a:p>
            <a:pPr marL="0" indent="0" algn="ctr" eaLnBrk="1" fontAlgn="auto" hangingPunct="1">
              <a:spcAft>
                <a:spcPts val="0"/>
              </a:spcAft>
              <a:buFont typeface="Arial" charset="0"/>
              <a:buNone/>
              <a:defRPr/>
            </a:pPr>
            <a:endParaRPr lang="en-US" sz="1800" dirty="0"/>
          </a:p>
          <a:p>
            <a:pPr eaLnBrk="1" fontAlgn="auto" hangingPunct="1">
              <a:spcAft>
                <a:spcPts val="0"/>
              </a:spcAft>
              <a:defRPr/>
            </a:pPr>
            <a:r>
              <a:rPr lang="en-US" sz="1800" dirty="0"/>
              <a:t>Are tailored to La Tech’s specific drug-free workplace needs</a:t>
            </a:r>
          </a:p>
          <a:p>
            <a:pPr eaLnBrk="1" fontAlgn="auto" hangingPunct="1">
              <a:spcAft>
                <a:spcPts val="0"/>
              </a:spcAft>
              <a:defRPr/>
            </a:pPr>
            <a:r>
              <a:rPr lang="en-US" sz="1800" dirty="0"/>
              <a:t>Assigns responsibility for the Program</a:t>
            </a:r>
          </a:p>
          <a:p>
            <a:pPr eaLnBrk="1" fontAlgn="auto" hangingPunct="1">
              <a:spcAft>
                <a:spcPts val="0"/>
              </a:spcAft>
              <a:defRPr/>
            </a:pPr>
            <a:r>
              <a:rPr lang="en-US" sz="1800" dirty="0"/>
              <a:t>Identifies Safety/Security Positions</a:t>
            </a:r>
          </a:p>
          <a:p>
            <a:pPr eaLnBrk="1" fontAlgn="auto" hangingPunct="1">
              <a:spcAft>
                <a:spcPts val="0"/>
              </a:spcAft>
              <a:defRPr/>
            </a:pPr>
            <a:r>
              <a:rPr lang="en-US" sz="1800" dirty="0"/>
              <a:t>Must be disseminated to all employees</a:t>
            </a:r>
          </a:p>
          <a:p>
            <a:pPr eaLnBrk="1" fontAlgn="auto" hangingPunct="1">
              <a:spcAft>
                <a:spcPts val="0"/>
              </a:spcAft>
              <a:defRPr/>
            </a:pPr>
            <a:r>
              <a:rPr lang="en-US" sz="1800" dirty="0"/>
              <a:t>Mandates drug testing in accordance with </a:t>
            </a:r>
            <a:r>
              <a:rPr lang="en-US" sz="1800" b="1" dirty="0"/>
              <a:t>Executive Order KBB 05-08 &amp;05-11</a:t>
            </a:r>
          </a:p>
          <a:p>
            <a:pPr eaLnBrk="1" fontAlgn="auto" hangingPunct="1">
              <a:spcAft>
                <a:spcPts val="0"/>
              </a:spcAft>
              <a:defRPr/>
            </a:pPr>
            <a:r>
              <a:rPr lang="en-US" sz="1800" dirty="0"/>
              <a:t>Specifies violation of Policy actions</a:t>
            </a:r>
          </a:p>
          <a:p>
            <a:pPr eaLnBrk="1" fontAlgn="auto" hangingPunct="1">
              <a:spcAft>
                <a:spcPts val="0"/>
              </a:spcAft>
              <a:defRPr/>
            </a:pPr>
            <a:endParaRPr lang="en-US" sz="1800" dirty="0"/>
          </a:p>
          <a:p>
            <a:pPr marL="0" indent="0" eaLnBrk="1" hangingPunct="1">
              <a:buFont typeface="Wingdings" pitchFamily="2" charset="2"/>
              <a:buNone/>
              <a:defRPr/>
            </a:pPr>
            <a:r>
              <a:rPr lang="en-US" altLang="en-US" sz="1800" b="1" dirty="0"/>
              <a:t>The Louisiana Tech University Drug-free Workplace Policy is found at: </a:t>
            </a:r>
            <a:r>
              <a:rPr lang="en-US" altLang="en-US" sz="1800" dirty="0">
                <a:hlinkClick r:id="rId3" tooltip="Link"/>
              </a:rPr>
              <a:t>https://www.latech.edu/administration/policies/p-1411/</a:t>
            </a:r>
            <a:endParaRPr lang="en-US" altLang="en-US" sz="1800" dirty="0"/>
          </a:p>
          <a:p>
            <a:pPr marL="0" indent="0" eaLnBrk="1" hangingPunct="1">
              <a:buFont typeface="Wingdings" pitchFamily="2" charset="2"/>
              <a:buNone/>
              <a:defRPr/>
            </a:pPr>
            <a:endParaRPr lang="en-US" altLang="en-US" sz="1800" dirty="0"/>
          </a:p>
          <a:p>
            <a:pPr marL="0" indent="0" eaLnBrk="1" hangingPunct="1">
              <a:buFont typeface="Wingdings" pitchFamily="2" charset="2"/>
              <a:buNone/>
              <a:defRPr/>
            </a:pPr>
            <a:r>
              <a:rPr lang="en-US" altLang="en-US" sz="1800" b="1" dirty="0"/>
              <a:t>The Louisiana Tech University Employee Drug Testing Policy is found at: </a:t>
            </a:r>
            <a:r>
              <a:rPr lang="en-US" altLang="en-US" sz="1800" dirty="0">
                <a:hlinkClick r:id="rId4" tooltip="Link"/>
              </a:rPr>
              <a:t>https://www.latech.edu/administration/policies/p-1412/</a:t>
            </a:r>
            <a:endParaRPr lang="en-US" altLang="en-US" sz="1800" dirty="0"/>
          </a:p>
          <a:p>
            <a:pPr marL="0" indent="0" eaLnBrk="1" hangingPunct="1">
              <a:buFont typeface="Wingdings" pitchFamily="2" charset="2"/>
              <a:buNone/>
              <a:defRPr/>
            </a:pPr>
            <a:endParaRPr lang="en-US" altLang="en-US" sz="1800" dirty="0"/>
          </a:p>
          <a:p>
            <a:pPr marL="0" indent="0" algn="ctr" eaLnBrk="1" hangingPunct="1">
              <a:buFont typeface="Wingdings" pitchFamily="2" charset="2"/>
              <a:buNone/>
              <a:defRPr/>
            </a:pPr>
            <a:r>
              <a:rPr lang="en-US" altLang="en-US" sz="1800" b="1" u="sng" dirty="0">
                <a:highlight>
                  <a:srgbClr val="FFFF00"/>
                </a:highlight>
              </a:rPr>
              <a:t>IT IS MANDATORY THAT YOU GO TO THESE SITES AND REVIEW THESE POLICIES</a:t>
            </a:r>
          </a:p>
          <a:p>
            <a:pPr algn="ctr" eaLnBrk="1" fontAlgn="auto" hangingPunct="1">
              <a:spcAft>
                <a:spcPts val="0"/>
              </a:spcAft>
              <a:defRPr/>
            </a:pPr>
            <a:endParaRPr lang="en-US" sz="1800" b="1" u="sng" dirty="0"/>
          </a:p>
          <a:p>
            <a:pPr algn="ctr" eaLnBrk="1" fontAlgn="auto" hangingPunct="1">
              <a:spcAft>
                <a:spcPts val="0"/>
              </a:spcAft>
              <a:defRPr/>
            </a:pPr>
            <a:endParaRPr lang="en-US"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77813"/>
            <a:ext cx="8229600" cy="788987"/>
          </a:xfrm>
        </p:spPr>
        <p:txBody>
          <a:bodyPr/>
          <a:lstStyle/>
          <a:p>
            <a:pPr algn="l" eaLnBrk="1" hangingPunct="1"/>
            <a:br>
              <a:rPr lang="en-US" altLang="en-US" sz="3200" b="1" dirty="0"/>
            </a:br>
            <a:r>
              <a:rPr lang="en-US" altLang="en-US" sz="3600" b="1" dirty="0"/>
              <a:t>Executive Orders KBB 05-08 &amp; 08-11</a:t>
            </a:r>
            <a:br>
              <a:rPr lang="en-US" altLang="en-US" sz="2800" b="1" dirty="0"/>
            </a:br>
            <a:endParaRPr lang="en-US" altLang="en-US" sz="2800" dirty="0"/>
          </a:p>
        </p:txBody>
      </p:sp>
      <p:sp>
        <p:nvSpPr>
          <p:cNvPr id="30723" name="Content Placeholder 2"/>
          <p:cNvSpPr>
            <a:spLocks noGrp="1"/>
          </p:cNvSpPr>
          <p:nvPr>
            <p:ph idx="1"/>
          </p:nvPr>
        </p:nvSpPr>
        <p:spPr>
          <a:xfrm>
            <a:off x="457200" y="1143000"/>
            <a:ext cx="8229600" cy="4987925"/>
          </a:xfrm>
        </p:spPr>
        <p:txBody>
          <a:bodyPr/>
          <a:lstStyle/>
          <a:p>
            <a:pPr eaLnBrk="1" hangingPunct="1">
              <a:buFont typeface="Wingdings" panose="05000000000000000000" pitchFamily="2" charset="2"/>
              <a:buNone/>
            </a:pPr>
            <a:r>
              <a:rPr lang="en-US" altLang="en-US" sz="2400" b="1" dirty="0"/>
              <a:t>They mandate testing as follows:</a:t>
            </a:r>
          </a:p>
          <a:p>
            <a:pPr algn="ctr" eaLnBrk="1" hangingPunct="1">
              <a:buFont typeface="Wingdings" panose="05000000000000000000" pitchFamily="2" charset="2"/>
              <a:buNone/>
            </a:pPr>
            <a:endParaRPr lang="en-US" altLang="en-US" sz="2000" b="1" dirty="0"/>
          </a:p>
          <a:p>
            <a:pPr eaLnBrk="1" hangingPunct="1">
              <a:buFont typeface="Arial" panose="020B0604020202020204" pitchFamily="34" charset="0"/>
              <a:buAutoNum type="arabicPeriod"/>
            </a:pPr>
            <a:r>
              <a:rPr lang="en-US" altLang="en-US" sz="2000" dirty="0"/>
              <a:t>When reasonable suspicion exists</a:t>
            </a:r>
          </a:p>
          <a:p>
            <a:pPr eaLnBrk="1" hangingPunct="1">
              <a:buFont typeface="Arial" panose="020B0604020202020204" pitchFamily="34" charset="0"/>
              <a:buAutoNum type="arabicPeriod"/>
            </a:pPr>
            <a:r>
              <a:rPr lang="en-US" altLang="en-US" sz="2000" dirty="0"/>
              <a:t>Following an accident that:</a:t>
            </a:r>
          </a:p>
          <a:p>
            <a:pPr marL="914400" lvl="1" indent="-514350" eaLnBrk="1" hangingPunct="1">
              <a:buFontTx/>
              <a:buAutoNum type="alphaLcPeriod"/>
            </a:pPr>
            <a:r>
              <a:rPr lang="en-US" altLang="en-US" sz="2000" dirty="0"/>
              <a:t>Leads to reasonable suspicion</a:t>
            </a:r>
          </a:p>
          <a:p>
            <a:pPr marL="914400" lvl="1" indent="-514350" eaLnBrk="1" hangingPunct="1">
              <a:buFontTx/>
              <a:buAutoNum type="alphaLcPeriod"/>
            </a:pPr>
            <a:r>
              <a:rPr lang="en-US" altLang="en-US" sz="2000" dirty="0"/>
              <a:t>Results in a fatality</a:t>
            </a:r>
          </a:p>
          <a:p>
            <a:pPr marL="914400" lvl="1" indent="-514350" eaLnBrk="1" hangingPunct="1">
              <a:buFontTx/>
              <a:buAutoNum type="alphaLcPeriod"/>
            </a:pPr>
            <a:r>
              <a:rPr lang="en-US" altLang="en-US" sz="2000" dirty="0"/>
              <a:t>Could result in a Worker’s Compensation claim</a:t>
            </a:r>
          </a:p>
          <a:p>
            <a:pPr eaLnBrk="1" hangingPunct="1">
              <a:buFontTx/>
              <a:buAutoNum type="arabicPeriod" startAt="3"/>
            </a:pPr>
            <a:r>
              <a:rPr lang="en-US" altLang="en-US" sz="2000" dirty="0"/>
              <a:t>Results in the release of a hazardous waste or material</a:t>
            </a:r>
          </a:p>
          <a:p>
            <a:pPr eaLnBrk="1" hangingPunct="1">
              <a:buFontTx/>
              <a:buAutoNum type="arabicPeriod" startAt="3"/>
            </a:pPr>
            <a:r>
              <a:rPr lang="en-US" altLang="en-US" sz="2000" dirty="0"/>
              <a:t>Randomly as a part of a rehabilitation monitoring program</a:t>
            </a:r>
          </a:p>
          <a:p>
            <a:pPr eaLnBrk="1" hangingPunct="1">
              <a:buFontTx/>
              <a:buAutoNum type="arabicPeriod" startAt="3"/>
            </a:pPr>
            <a:r>
              <a:rPr lang="en-US" altLang="en-US" sz="2000" dirty="0"/>
              <a:t>Pre-employment for both employees/appointees</a:t>
            </a:r>
          </a:p>
          <a:p>
            <a:pPr eaLnBrk="1" hangingPunct="1">
              <a:buFontTx/>
              <a:buAutoNum type="arabicPeriod" startAt="3"/>
            </a:pPr>
            <a:r>
              <a:rPr lang="en-US" altLang="en-US" sz="2000" dirty="0"/>
              <a:t>Randomly for </a:t>
            </a:r>
            <a:r>
              <a:rPr lang="en-US" altLang="en-US" sz="2000" u="sng" dirty="0"/>
              <a:t>all</a:t>
            </a:r>
            <a:r>
              <a:rPr lang="en-US" altLang="en-US" sz="2000" dirty="0"/>
              <a:t> employees in a </a:t>
            </a:r>
            <a:r>
              <a:rPr lang="en-US" altLang="en-US" sz="2000" u="sng" dirty="0"/>
              <a:t>safety/security</a:t>
            </a:r>
            <a:r>
              <a:rPr lang="en-US" altLang="en-US" sz="2000" dirty="0"/>
              <a:t> sensitive position</a:t>
            </a:r>
          </a:p>
          <a:p>
            <a:pPr eaLnBrk="1" hangingPunct="1">
              <a:buFontTx/>
              <a:buAutoNum type="arabicPeriod" startAt="3"/>
            </a:pPr>
            <a:r>
              <a:rPr lang="en-US" altLang="en-US" sz="2000" dirty="0"/>
              <a:t>Prior to promotion/reassignment to a </a:t>
            </a:r>
            <a:r>
              <a:rPr lang="en-US" altLang="en-US" sz="2000" u="sng" dirty="0"/>
              <a:t>safety/security</a:t>
            </a:r>
            <a:r>
              <a:rPr lang="en-US" altLang="en-US" sz="2000" dirty="0"/>
              <a:t> sensitive position.</a:t>
            </a:r>
          </a:p>
          <a:p>
            <a:pPr eaLnBrk="1" hangingPunct="1">
              <a:buFontTx/>
              <a:buAutoNum type="arabicPeriod" startAt="3"/>
            </a:pPr>
            <a:endParaRPr lang="en-US" altLang="en-US" sz="2000" dirty="0"/>
          </a:p>
          <a:p>
            <a:pPr eaLnBrk="1" hangingPunct="1">
              <a:buFont typeface="Arial" panose="020B0604020202020204" pitchFamily="34" charset="0"/>
              <a:buAutoNum type="alphaLcPeriod"/>
            </a:pPr>
            <a:endParaRPr lang="en-US" alt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28625" y="228600"/>
            <a:ext cx="8229600" cy="1143000"/>
          </a:xfrm>
        </p:spPr>
        <p:txBody>
          <a:bodyPr/>
          <a:lstStyle/>
          <a:p>
            <a:pPr algn="l" eaLnBrk="1" hangingPunct="1"/>
            <a:br>
              <a:rPr lang="en-US" b="1" dirty="0"/>
            </a:br>
            <a:r>
              <a:rPr lang="en-US" sz="3600" b="1" dirty="0"/>
              <a:t>Targeted Substances in the Mandated Testing Program </a:t>
            </a:r>
            <a:br>
              <a:rPr lang="en-US" sz="3600" dirty="0"/>
            </a:br>
            <a:endParaRPr lang="en-US" altLang="en-US" sz="3600" dirty="0"/>
          </a:p>
        </p:txBody>
      </p:sp>
      <p:sp>
        <p:nvSpPr>
          <p:cNvPr id="13315" name="Content Placeholder 2"/>
          <p:cNvSpPr>
            <a:spLocks noGrp="1"/>
          </p:cNvSpPr>
          <p:nvPr>
            <p:ph idx="1"/>
          </p:nvPr>
        </p:nvSpPr>
        <p:spPr/>
        <p:txBody>
          <a:bodyPr rtlCol="0">
            <a:normAutofit/>
          </a:bodyPr>
          <a:lstStyle/>
          <a:p>
            <a:pPr eaLnBrk="1" fontAlgn="auto" hangingPunct="1">
              <a:spcAft>
                <a:spcPts val="0"/>
              </a:spcAft>
              <a:defRPr/>
            </a:pPr>
            <a:r>
              <a:rPr lang="en-US" sz="2800" dirty="0"/>
              <a:t>Marijuana</a:t>
            </a:r>
          </a:p>
          <a:p>
            <a:pPr eaLnBrk="1" fontAlgn="auto" hangingPunct="1">
              <a:spcAft>
                <a:spcPts val="0"/>
              </a:spcAft>
              <a:defRPr/>
            </a:pPr>
            <a:r>
              <a:rPr lang="en-US" sz="2800" dirty="0"/>
              <a:t>Opiates (narcotics)</a:t>
            </a:r>
          </a:p>
          <a:p>
            <a:pPr eaLnBrk="1" fontAlgn="auto" hangingPunct="1">
              <a:spcAft>
                <a:spcPts val="0"/>
              </a:spcAft>
              <a:defRPr/>
            </a:pPr>
            <a:r>
              <a:rPr lang="en-US" sz="2800" dirty="0"/>
              <a:t>Cocaine</a:t>
            </a:r>
          </a:p>
          <a:p>
            <a:pPr eaLnBrk="1" fontAlgn="auto" hangingPunct="1">
              <a:spcAft>
                <a:spcPts val="0"/>
              </a:spcAft>
              <a:defRPr/>
            </a:pPr>
            <a:r>
              <a:rPr lang="en-US" sz="2800" dirty="0"/>
              <a:t>Amphetamines</a:t>
            </a:r>
          </a:p>
          <a:p>
            <a:pPr eaLnBrk="1" fontAlgn="auto" hangingPunct="1">
              <a:spcAft>
                <a:spcPts val="0"/>
              </a:spcAft>
              <a:defRPr/>
            </a:pPr>
            <a:r>
              <a:rPr lang="en-US" sz="2800" dirty="0"/>
              <a:t>Phencyclidines(PCP)</a:t>
            </a:r>
          </a:p>
          <a:p>
            <a:pPr algn="ctr" eaLnBrk="1" fontAlgn="auto" hangingPunct="1">
              <a:spcAft>
                <a:spcPts val="0"/>
              </a:spcAft>
              <a:defRPr/>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l" eaLnBrk="1" hangingPunct="1"/>
            <a:br>
              <a:rPr lang="en-US" altLang="en-US" b="1" dirty="0"/>
            </a:br>
            <a:r>
              <a:rPr lang="en-US" altLang="en-US" sz="3600" b="1" dirty="0"/>
              <a:t>Confidentiality Requirements</a:t>
            </a:r>
            <a:br>
              <a:rPr lang="en-US" altLang="en-US" sz="3600" b="1" dirty="0"/>
            </a:br>
            <a:endParaRPr lang="en-US" altLang="en-US" sz="3600" dirty="0"/>
          </a:p>
        </p:txBody>
      </p:sp>
      <p:sp>
        <p:nvSpPr>
          <p:cNvPr id="34819" name="Content Placeholder 2"/>
          <p:cNvSpPr>
            <a:spLocks noGrp="1"/>
          </p:cNvSpPr>
          <p:nvPr>
            <p:ph idx="1"/>
          </p:nvPr>
        </p:nvSpPr>
        <p:spPr/>
        <p:txBody>
          <a:bodyPr/>
          <a:lstStyle/>
          <a:p>
            <a:pPr eaLnBrk="1" hangingPunct="1"/>
            <a:endParaRPr lang="en-US" altLang="en-US" dirty="0"/>
          </a:p>
          <a:p>
            <a:pPr eaLnBrk="1" hangingPunct="1"/>
            <a:r>
              <a:rPr lang="en-US" altLang="en-US" dirty="0"/>
              <a:t>All drug testing is considered confidential pursuant to LRS 49:1012</a:t>
            </a:r>
          </a:p>
          <a:p>
            <a:pPr eaLnBrk="1" hangingPunct="1"/>
            <a:r>
              <a:rPr lang="en-US" altLang="en-US" dirty="0"/>
              <a:t>Information cannot be used against an employee except where drug use is considered relevant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algn="l" eaLnBrk="1" fontAlgn="auto" hangingPunct="1">
              <a:spcAft>
                <a:spcPts val="0"/>
              </a:spcAft>
              <a:defRPr/>
            </a:pPr>
            <a:r>
              <a:rPr lang="en-US" sz="3600" b="1" dirty="0"/>
              <a:t>If Test Results are Positive:</a:t>
            </a:r>
          </a:p>
        </p:txBody>
      </p:sp>
      <p:sp>
        <p:nvSpPr>
          <p:cNvPr id="3" name="Content Placeholder 2"/>
          <p:cNvSpPr>
            <a:spLocks noGrp="1"/>
          </p:cNvSpPr>
          <p:nvPr>
            <p:ph idx="1"/>
          </p:nvPr>
        </p:nvSpPr>
        <p:spPr/>
        <p:txBody>
          <a:bodyPr rtlCol="0">
            <a:normAutofit/>
          </a:bodyPr>
          <a:lstStyle/>
          <a:p>
            <a:pPr algn="ctr" eaLnBrk="1" fontAlgn="auto" hangingPunct="1">
              <a:spcAft>
                <a:spcPts val="0"/>
              </a:spcAft>
              <a:defRPr/>
            </a:pPr>
            <a:endParaRPr lang="en-US" dirty="0"/>
          </a:p>
          <a:p>
            <a:pPr marL="0" indent="0" eaLnBrk="1" fontAlgn="auto" hangingPunct="1">
              <a:spcAft>
                <a:spcPts val="0"/>
              </a:spcAft>
              <a:buFont typeface="Arial" panose="020B0604020202020204" pitchFamily="34" charset="0"/>
              <a:buNone/>
              <a:defRPr/>
            </a:pPr>
            <a:r>
              <a:rPr lang="en-US" sz="2800" dirty="0"/>
              <a:t>The Agency may, but are not required to, allow </a:t>
            </a:r>
            <a:r>
              <a:rPr lang="en-US" sz="2800" u="sng" dirty="0"/>
              <a:t>current</a:t>
            </a:r>
            <a:r>
              <a:rPr lang="en-US" sz="2800" dirty="0"/>
              <a:t> employee to undergo rehabilitation without termination.</a:t>
            </a:r>
          </a:p>
          <a:p>
            <a:pPr marL="0" indent="0" eaLnBrk="1" fontAlgn="auto" hangingPunct="1">
              <a:spcAft>
                <a:spcPts val="0"/>
              </a:spcAft>
              <a:buFont typeface="Arial" panose="020B0604020202020204" pitchFamily="34" charset="0"/>
              <a:buNone/>
              <a:defRPr/>
            </a:pPr>
            <a:endParaRPr lang="en-US" sz="2800" dirty="0"/>
          </a:p>
          <a:p>
            <a:pPr marL="0" indent="0" eaLnBrk="1" fontAlgn="auto" hangingPunct="1">
              <a:spcAft>
                <a:spcPts val="0"/>
              </a:spcAft>
              <a:buFont typeface="Arial" panose="020B0604020202020204" pitchFamily="34" charset="0"/>
              <a:buNone/>
              <a:defRPr/>
            </a:pPr>
            <a:r>
              <a:rPr lang="en-US" sz="2800" u="sng" dirty="0"/>
              <a:t>Prospective employees/ appointees </a:t>
            </a:r>
            <a:r>
              <a:rPr lang="en-US" sz="2800" dirty="0"/>
              <a:t>will be eliminated from consideration for employment or appointment.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algn="l"/>
            <a:br>
              <a:rPr lang="en-US" altLang="en-US" sz="3200" b="1" dirty="0"/>
            </a:br>
            <a:r>
              <a:rPr lang="en-US" altLang="en-US" sz="3600" dirty="0"/>
              <a:t>Policy 4202 - Tobacco-Free and Smoke-Free Campus Environment</a:t>
            </a:r>
            <a:br>
              <a:rPr lang="en-US" altLang="en-US" sz="3600" dirty="0"/>
            </a:br>
            <a:endParaRPr lang="en-US" altLang="en-US" sz="3600" dirty="0"/>
          </a:p>
        </p:txBody>
      </p:sp>
      <p:sp>
        <p:nvSpPr>
          <p:cNvPr id="45059" name="Content Placeholder 2"/>
          <p:cNvSpPr>
            <a:spLocks noGrp="1"/>
          </p:cNvSpPr>
          <p:nvPr>
            <p:ph idx="1"/>
          </p:nvPr>
        </p:nvSpPr>
        <p:spPr/>
        <p:txBody>
          <a:bodyPr/>
          <a:lstStyle/>
          <a:p>
            <a:r>
              <a:rPr lang="en-US" altLang="en-US" sz="2800" dirty="0"/>
              <a:t>Summary/Purpose: Act 211 of the 2013 Louisiana State Legislative session directs all public post-secondary educational institutions to develop smoke-free policies for its campuses.  Nothing in this law prohibits institutions from developing a tobacco-free policy.  Therefore, Louisiana Tech University has approved this policy to provide notice of and guidelines about the tobacco-free and smoke-free environment at the University. </a:t>
            </a:r>
          </a:p>
          <a:p>
            <a:pPr marL="0" indent="0" algn="ctr">
              <a:buNone/>
            </a:pPr>
            <a:r>
              <a:rPr lang="en-US" altLang="en-US" sz="2800" dirty="0">
                <a:highlight>
                  <a:srgbClr val="FFFF00"/>
                </a:highlight>
              </a:rPr>
              <a:t>Click </a:t>
            </a:r>
            <a:r>
              <a:rPr lang="en-US" altLang="en-US" sz="2800" dirty="0">
                <a:highlight>
                  <a:srgbClr val="FFFF00"/>
                </a:highlight>
                <a:hlinkClick r:id="rId2"/>
              </a:rPr>
              <a:t>here</a:t>
            </a:r>
            <a:r>
              <a:rPr lang="en-US" altLang="en-US" sz="2800" dirty="0">
                <a:highlight>
                  <a:srgbClr val="FFFF00"/>
                </a:highlight>
              </a:rPr>
              <a:t> to review the policy to become familiar with its contents.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sz="3600" dirty="0"/>
              <a:t>Prohibited Products and Locations</a:t>
            </a:r>
          </a:p>
        </p:txBody>
      </p:sp>
      <p:sp>
        <p:nvSpPr>
          <p:cNvPr id="46083" name="Content Placeholder 2"/>
          <p:cNvSpPr>
            <a:spLocks noGrp="1"/>
          </p:cNvSpPr>
          <p:nvPr>
            <p:ph idx="1"/>
          </p:nvPr>
        </p:nvSpPr>
        <p:spPr/>
        <p:txBody>
          <a:bodyPr/>
          <a:lstStyle/>
          <a:p>
            <a:r>
              <a:rPr lang="en-US" altLang="en-US" sz="2400"/>
              <a:t>Smoking and the use of all tobacco products, including but not limited to cigarettes, cigars, cigarillos, pipes, hookah-smoked products, e-cigarettes, and oral smokeless or spit are prohibited at all times, and at all locations of  Louisiana Tech University including University-owned or leased facilities, properties, and grounds. The University also prohibits littering the campus with remains of any tobacco products. Additionally, the University-controlled advertising, sale, or free sampling of tobacco products is prohibited on campus, regardless of the vendor. </a:t>
            </a:r>
          </a:p>
          <a:p>
            <a:endParaRPr lang="en-US" altLang="en-US" sz="2800"/>
          </a:p>
          <a:p>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algn="l"/>
            <a:r>
              <a:rPr lang="en-US" altLang="en-US" sz="3600" dirty="0"/>
              <a:t>Responsibility for Tobacco-Free and Smoke-Free Campus Environment</a:t>
            </a:r>
          </a:p>
        </p:txBody>
      </p:sp>
      <p:sp>
        <p:nvSpPr>
          <p:cNvPr id="47107" name="Content Placeholder 2"/>
          <p:cNvSpPr>
            <a:spLocks noGrp="1"/>
          </p:cNvSpPr>
          <p:nvPr>
            <p:ph idx="1"/>
          </p:nvPr>
        </p:nvSpPr>
        <p:spPr/>
        <p:txBody>
          <a:bodyPr/>
          <a:lstStyle/>
          <a:p>
            <a:r>
              <a:rPr lang="en-US" altLang="en-US" sz="2400" b="1"/>
              <a:t>Respect and Responsibility: </a:t>
            </a:r>
            <a:r>
              <a:rPr lang="en-US" altLang="en-US" sz="2400"/>
              <a:t>The success of this policy depends on the thoughtfulness, consideration, and cooperation of users and non-users of tobacco products.  All members of the University community share in the responsibility for adhering to and enforcing this policy.  Courtesy and consideration shall be exercised when informing violators of the policy.  Any complaint should be brought to the attention of the appropriate University authorities.  Anyone who complains shall be protected against retaliation. </a:t>
            </a:r>
          </a:p>
          <a:p>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B4C0E-B520-4AD3-AB42-2E18E370196D}"/>
              </a:ext>
            </a:extLst>
          </p:cNvPr>
          <p:cNvSpPr>
            <a:spLocks noGrp="1"/>
          </p:cNvSpPr>
          <p:nvPr>
            <p:ph type="ctrTitle"/>
          </p:nvPr>
        </p:nvSpPr>
        <p:spPr>
          <a:xfrm>
            <a:off x="685800" y="76200"/>
            <a:ext cx="7772400" cy="914400"/>
          </a:xfrm>
        </p:spPr>
        <p:txBody>
          <a:bodyPr/>
          <a:lstStyle/>
          <a:p>
            <a:r>
              <a:rPr lang="en-US" dirty="0"/>
              <a:t>Policy Review </a:t>
            </a:r>
          </a:p>
        </p:txBody>
      </p:sp>
      <p:sp>
        <p:nvSpPr>
          <p:cNvPr id="3" name="Subtitle 2">
            <a:extLst>
              <a:ext uri="{FF2B5EF4-FFF2-40B4-BE49-F238E27FC236}">
                <a16:creationId xmlns:a16="http://schemas.microsoft.com/office/drawing/2014/main" id="{836F6FC2-67EF-4482-95FE-C7A680478F37}"/>
              </a:ext>
            </a:extLst>
          </p:cNvPr>
          <p:cNvSpPr>
            <a:spLocks noGrp="1"/>
          </p:cNvSpPr>
          <p:nvPr>
            <p:ph type="subTitle" idx="1"/>
          </p:nvPr>
        </p:nvSpPr>
        <p:spPr>
          <a:xfrm>
            <a:off x="533400" y="571500"/>
            <a:ext cx="8077200" cy="5715000"/>
          </a:xfrm>
        </p:spPr>
        <p:txBody>
          <a:bodyPr/>
          <a:lstStyle/>
          <a:p>
            <a:pPr algn="l"/>
            <a:endParaRPr lang="en-US" sz="1200" b="1" dirty="0">
              <a:solidFill>
                <a:schemeClr val="tx1"/>
              </a:solidFill>
              <a:latin typeface="Roboto"/>
            </a:endParaRPr>
          </a:p>
          <a:p>
            <a:pPr algn="l"/>
            <a:r>
              <a:rPr lang="en-US" sz="1600" b="1" dirty="0">
                <a:solidFill>
                  <a:schemeClr val="tx1"/>
                </a:solidFill>
                <a:latin typeface="Roboto"/>
              </a:rPr>
              <a:t>The Louisiana Office of Risk Management requires all public employees to annually review the written Louisiana Tech University policies on:</a:t>
            </a:r>
          </a:p>
          <a:p>
            <a:pPr algn="l"/>
            <a:r>
              <a:rPr lang="en-US" sz="1200" b="1" dirty="0">
                <a:solidFill>
                  <a:srgbClr val="565656"/>
                </a:solidFill>
                <a:latin typeface="Roboto"/>
              </a:rPr>
              <a:t>·         </a:t>
            </a:r>
            <a:r>
              <a:rPr lang="en-US" sz="1200" b="1" dirty="0">
                <a:solidFill>
                  <a:schemeClr val="tx1"/>
                </a:solidFill>
                <a:latin typeface="Roboto"/>
              </a:rPr>
              <a:t>1308</a:t>
            </a:r>
            <a:r>
              <a:rPr lang="en-US" sz="1200" b="1" dirty="0">
                <a:solidFill>
                  <a:srgbClr val="565656"/>
                </a:solidFill>
                <a:latin typeface="Roboto"/>
              </a:rPr>
              <a:t>: </a:t>
            </a:r>
            <a:r>
              <a:rPr lang="en-US" sz="1200" b="1" dirty="0">
                <a:solidFill>
                  <a:srgbClr val="565656"/>
                </a:solidFill>
                <a:latin typeface="Roboto"/>
                <a:hlinkClick r:id="rId2"/>
              </a:rPr>
              <a:t>Online Social Media Usage Policy</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1401</a:t>
            </a:r>
            <a:r>
              <a:rPr lang="en-US" sz="1200" b="1" dirty="0">
                <a:solidFill>
                  <a:srgbClr val="565656"/>
                </a:solidFill>
                <a:latin typeface="Roboto"/>
              </a:rPr>
              <a:t>: </a:t>
            </a:r>
            <a:r>
              <a:rPr lang="en-US" sz="1200" b="1" dirty="0">
                <a:solidFill>
                  <a:srgbClr val="565656"/>
                </a:solidFill>
                <a:latin typeface="Roboto"/>
                <a:hlinkClick r:id="rId3"/>
              </a:rPr>
              <a:t>Equal Employment Opportunity Policy Statement</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1411</a:t>
            </a:r>
            <a:r>
              <a:rPr lang="en-US" sz="1200" b="1" dirty="0">
                <a:solidFill>
                  <a:srgbClr val="565656"/>
                </a:solidFill>
                <a:latin typeface="Roboto"/>
              </a:rPr>
              <a:t>: </a:t>
            </a:r>
            <a:r>
              <a:rPr lang="en-US" sz="1200" b="1" dirty="0">
                <a:solidFill>
                  <a:srgbClr val="565656"/>
                </a:solidFill>
                <a:latin typeface="Roboto"/>
                <a:hlinkClick r:id="rId4"/>
              </a:rPr>
              <a:t>Drug-free workplace Policy</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1412</a:t>
            </a:r>
            <a:r>
              <a:rPr lang="en-US" sz="1200" b="1" dirty="0">
                <a:solidFill>
                  <a:srgbClr val="565656"/>
                </a:solidFill>
                <a:latin typeface="Roboto"/>
              </a:rPr>
              <a:t>: </a:t>
            </a:r>
            <a:r>
              <a:rPr lang="en-US" sz="1200" b="1" dirty="0">
                <a:solidFill>
                  <a:srgbClr val="565656"/>
                </a:solidFill>
                <a:latin typeface="Roboto"/>
                <a:hlinkClick r:id="rId5"/>
              </a:rPr>
              <a:t>Employee Drug Testing Policy</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1416</a:t>
            </a:r>
            <a:r>
              <a:rPr lang="en-US" sz="1200" b="1" dirty="0">
                <a:solidFill>
                  <a:srgbClr val="565656"/>
                </a:solidFill>
                <a:latin typeface="Roboto"/>
              </a:rPr>
              <a:t>: </a:t>
            </a:r>
            <a:r>
              <a:rPr lang="en-US" sz="1200" b="1" dirty="0">
                <a:solidFill>
                  <a:srgbClr val="565656"/>
                </a:solidFill>
                <a:latin typeface="Roboto"/>
                <a:hlinkClick r:id="rId6"/>
              </a:rPr>
              <a:t>Outside /Dual Employment &amp; Dual Office Holding</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1430</a:t>
            </a:r>
            <a:r>
              <a:rPr lang="en-US" sz="1200" b="1" dirty="0">
                <a:solidFill>
                  <a:srgbClr val="565656"/>
                </a:solidFill>
                <a:latin typeface="Roboto"/>
              </a:rPr>
              <a:t>: </a:t>
            </a:r>
            <a:r>
              <a:rPr lang="en-US" sz="1200" b="1" dirty="0">
                <a:solidFill>
                  <a:srgbClr val="565656"/>
                </a:solidFill>
                <a:latin typeface="Roboto"/>
                <a:hlinkClick r:id="rId7"/>
              </a:rPr>
              <a:t>Violence Free Workplace Policy</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1433</a:t>
            </a:r>
            <a:r>
              <a:rPr lang="en-US" sz="1200" b="1" dirty="0">
                <a:solidFill>
                  <a:srgbClr val="565656"/>
                </a:solidFill>
                <a:latin typeface="Roboto"/>
              </a:rPr>
              <a:t>: </a:t>
            </a:r>
            <a:r>
              <a:rPr lang="en-US" sz="1200" b="1" dirty="0">
                <a:solidFill>
                  <a:srgbClr val="565656"/>
                </a:solidFill>
                <a:latin typeface="Roboto"/>
                <a:hlinkClick r:id="rId8"/>
              </a:rPr>
              <a:t>Americans with Disabilities Policy</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1438</a:t>
            </a:r>
            <a:r>
              <a:rPr lang="en-US" sz="1200" b="1" dirty="0">
                <a:solidFill>
                  <a:srgbClr val="565656"/>
                </a:solidFill>
                <a:latin typeface="Roboto"/>
              </a:rPr>
              <a:t>: </a:t>
            </a:r>
            <a:r>
              <a:rPr lang="en-US" sz="1200" b="1" dirty="0">
                <a:solidFill>
                  <a:srgbClr val="565656"/>
                </a:solidFill>
                <a:latin typeface="Roboto"/>
                <a:hlinkClick r:id="rId9"/>
              </a:rPr>
              <a:t>Harassment</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1439</a:t>
            </a:r>
            <a:r>
              <a:rPr lang="en-US" sz="1200" b="1" dirty="0">
                <a:solidFill>
                  <a:srgbClr val="565656"/>
                </a:solidFill>
                <a:latin typeface="Roboto"/>
              </a:rPr>
              <a:t>: </a:t>
            </a:r>
            <a:r>
              <a:rPr lang="en-US" sz="1200" b="1" dirty="0">
                <a:solidFill>
                  <a:srgbClr val="565656"/>
                </a:solidFill>
                <a:latin typeface="Roboto"/>
                <a:hlinkClick r:id="rId10"/>
              </a:rPr>
              <a:t>Discrimination</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1441</a:t>
            </a:r>
            <a:r>
              <a:rPr lang="en-US" sz="1200" b="1" dirty="0">
                <a:solidFill>
                  <a:srgbClr val="565656"/>
                </a:solidFill>
                <a:latin typeface="Roboto"/>
              </a:rPr>
              <a:t>: </a:t>
            </a:r>
            <a:r>
              <a:rPr lang="en-US" sz="1200" b="1" dirty="0">
                <a:solidFill>
                  <a:srgbClr val="565656"/>
                </a:solidFill>
                <a:latin typeface="Roboto"/>
                <a:hlinkClick r:id="rId11"/>
              </a:rPr>
              <a:t>Retaliation</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1443</a:t>
            </a:r>
            <a:r>
              <a:rPr lang="en-US" sz="1200" b="1" dirty="0">
                <a:solidFill>
                  <a:srgbClr val="565656"/>
                </a:solidFill>
                <a:latin typeface="Roboto"/>
              </a:rPr>
              <a:t>: </a:t>
            </a:r>
            <a:r>
              <a:rPr lang="en-US" sz="1200" b="1" dirty="0">
                <a:solidFill>
                  <a:srgbClr val="565656"/>
                </a:solidFill>
                <a:latin typeface="Roboto"/>
                <a:hlinkClick r:id="rId12"/>
              </a:rPr>
              <a:t>Transitional Return to work Policy</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1451</a:t>
            </a:r>
            <a:r>
              <a:rPr lang="en-US" sz="1200" b="1" dirty="0">
                <a:solidFill>
                  <a:srgbClr val="565656"/>
                </a:solidFill>
                <a:latin typeface="Roboto"/>
              </a:rPr>
              <a:t>: </a:t>
            </a:r>
            <a:r>
              <a:rPr lang="en-US" sz="1200" b="1" dirty="0">
                <a:solidFill>
                  <a:srgbClr val="565656"/>
                </a:solidFill>
                <a:latin typeface="Roboto"/>
                <a:hlinkClick r:id="rId13"/>
              </a:rPr>
              <a:t>Child Abuse Reporting</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4106</a:t>
            </a:r>
            <a:r>
              <a:rPr lang="en-US" sz="1200" b="1" dirty="0">
                <a:solidFill>
                  <a:srgbClr val="565656"/>
                </a:solidFill>
                <a:latin typeface="Roboto"/>
              </a:rPr>
              <a:t>: </a:t>
            </a:r>
            <a:r>
              <a:rPr lang="en-US" sz="1200" b="1" dirty="0">
                <a:solidFill>
                  <a:srgbClr val="565656"/>
                </a:solidFill>
                <a:latin typeface="Roboto"/>
                <a:hlinkClick r:id="rId14"/>
              </a:rPr>
              <a:t>Keys for Offices and Buildings </a:t>
            </a:r>
            <a:endParaRPr lang="en-US" sz="1200" b="1" dirty="0">
              <a:solidFill>
                <a:srgbClr val="565656"/>
              </a:solidFill>
              <a:latin typeface="Roboto"/>
            </a:endParaRPr>
          </a:p>
          <a:p>
            <a:pPr algn="l"/>
            <a:r>
              <a:rPr lang="en-US" sz="1200" b="1" dirty="0">
                <a:solidFill>
                  <a:schemeClr val="tx1"/>
                </a:solidFill>
                <a:latin typeface="Roboto"/>
              </a:rPr>
              <a:t>·         4200 through 4222: </a:t>
            </a:r>
            <a:r>
              <a:rPr lang="en-US" sz="1200" b="1" dirty="0">
                <a:solidFill>
                  <a:srgbClr val="565656"/>
                </a:solidFill>
                <a:latin typeface="Roboto"/>
                <a:hlinkClick r:id="rId15"/>
              </a:rPr>
              <a:t>(Safety Policy and Plan)</a:t>
            </a:r>
            <a:r>
              <a:rPr lang="en-US" sz="1200" b="1" dirty="0">
                <a:solidFill>
                  <a:srgbClr val="565656"/>
                </a:solidFill>
                <a:latin typeface="Roboto"/>
              </a:rPr>
              <a:t> </a:t>
            </a:r>
            <a:r>
              <a:rPr lang="en-US" sz="1200" b="1" dirty="0">
                <a:solidFill>
                  <a:schemeClr val="tx1"/>
                </a:solidFill>
                <a:latin typeface="Roboto"/>
              </a:rPr>
              <a:t>including 4203: </a:t>
            </a:r>
            <a:r>
              <a:rPr lang="en-US" sz="1200" b="1" dirty="0">
                <a:solidFill>
                  <a:srgbClr val="565656"/>
                </a:solidFill>
                <a:latin typeface="Roboto"/>
                <a:hlinkClick r:id="rId16"/>
              </a:rPr>
              <a:t>Emergency Guidelines</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4216: </a:t>
            </a:r>
            <a:r>
              <a:rPr lang="en-US" sz="1200" b="1" dirty="0">
                <a:solidFill>
                  <a:srgbClr val="565656"/>
                </a:solidFill>
                <a:latin typeface="Roboto"/>
                <a:hlinkClick r:id="rId17"/>
              </a:rPr>
              <a:t>Emergency Response Plan for Faculty &amp; Staff </a:t>
            </a:r>
            <a:r>
              <a:rPr lang="en-US" sz="1100" dirty="0">
                <a:solidFill>
                  <a:schemeClr val="tx1"/>
                </a:solidFill>
                <a:latin typeface="Roboto"/>
              </a:rPr>
              <a:t>(for Faculty and Staff to review)</a:t>
            </a:r>
          </a:p>
          <a:p>
            <a:pPr algn="l"/>
            <a:r>
              <a:rPr lang="en-US" sz="1200" b="1" dirty="0">
                <a:solidFill>
                  <a:srgbClr val="565656"/>
                </a:solidFill>
                <a:latin typeface="Roboto"/>
              </a:rPr>
              <a:t>·         </a:t>
            </a:r>
            <a:r>
              <a:rPr lang="en-US" sz="1200" b="1" dirty="0">
                <a:solidFill>
                  <a:schemeClr val="tx1"/>
                </a:solidFill>
                <a:latin typeface="Roboto"/>
              </a:rPr>
              <a:t>4217: </a:t>
            </a:r>
            <a:r>
              <a:rPr lang="en-US" sz="1200" b="1" dirty="0">
                <a:solidFill>
                  <a:srgbClr val="565656"/>
                </a:solidFill>
                <a:latin typeface="Roboto"/>
                <a:hlinkClick r:id="rId18"/>
              </a:rPr>
              <a:t>Emergency Response Plan for Students</a:t>
            </a:r>
            <a:r>
              <a:rPr lang="en-US" sz="1200" b="1" dirty="0">
                <a:solidFill>
                  <a:srgbClr val="565656"/>
                </a:solidFill>
                <a:latin typeface="Roboto"/>
              </a:rPr>
              <a:t> </a:t>
            </a:r>
            <a:r>
              <a:rPr lang="en-US" sz="1100" dirty="0">
                <a:solidFill>
                  <a:schemeClr val="tx1"/>
                </a:solidFill>
                <a:latin typeface="Roboto"/>
              </a:rPr>
              <a:t>(for Student Workers and Graduate Assistants to review)</a:t>
            </a:r>
            <a:endParaRPr lang="en-US" sz="1200" dirty="0">
              <a:solidFill>
                <a:schemeClr val="tx1"/>
              </a:solidFill>
              <a:latin typeface="Roboto"/>
            </a:endParaRPr>
          </a:p>
          <a:p>
            <a:pPr algn="l"/>
            <a:r>
              <a:rPr lang="en-US" sz="1200" b="1" dirty="0">
                <a:solidFill>
                  <a:srgbClr val="565656"/>
                </a:solidFill>
                <a:latin typeface="Roboto"/>
              </a:rPr>
              <a:t>·      </a:t>
            </a:r>
            <a:r>
              <a:rPr lang="en-US" sz="1200" b="1" dirty="0">
                <a:solidFill>
                  <a:schemeClr val="tx1"/>
                </a:solidFill>
                <a:latin typeface="Roboto"/>
              </a:rPr>
              <a:t>   5301: </a:t>
            </a:r>
            <a:r>
              <a:rPr lang="en-US" sz="1200" b="1" dirty="0">
                <a:solidFill>
                  <a:srgbClr val="565656"/>
                </a:solidFill>
                <a:latin typeface="Roboto"/>
                <a:hlinkClick r:id="rId19"/>
              </a:rPr>
              <a:t>Property Regulations and Responsibility</a:t>
            </a:r>
            <a:endParaRPr lang="en-US" sz="1200" b="1" dirty="0">
              <a:solidFill>
                <a:srgbClr val="565656"/>
              </a:solidFill>
              <a:latin typeface="Roboto"/>
            </a:endParaRPr>
          </a:p>
          <a:p>
            <a:pPr algn="l"/>
            <a:r>
              <a:rPr lang="en-US" sz="1200" b="1" dirty="0">
                <a:solidFill>
                  <a:srgbClr val="565656"/>
                </a:solidFill>
                <a:latin typeface="Roboto"/>
              </a:rPr>
              <a:t>·      </a:t>
            </a:r>
            <a:r>
              <a:rPr lang="en-US" sz="1200" b="1" dirty="0">
                <a:solidFill>
                  <a:schemeClr val="tx1"/>
                </a:solidFill>
                <a:latin typeface="Roboto"/>
              </a:rPr>
              <a:t>   6303: </a:t>
            </a:r>
            <a:r>
              <a:rPr lang="en-US" sz="1200" b="1" dirty="0">
                <a:solidFill>
                  <a:srgbClr val="565656"/>
                </a:solidFill>
                <a:latin typeface="Roboto"/>
                <a:hlinkClick r:id="rId20"/>
              </a:rPr>
              <a:t>Family Educational Rights and Privacy Act</a:t>
            </a:r>
            <a:endParaRPr lang="en-US" sz="1200" b="1" dirty="0">
              <a:solidFill>
                <a:srgbClr val="565656"/>
              </a:solidFill>
              <a:latin typeface="Roboto"/>
            </a:endParaRPr>
          </a:p>
          <a:p>
            <a:pPr algn="l"/>
            <a:endParaRPr lang="en-US" sz="1200" b="1" dirty="0">
              <a:solidFill>
                <a:schemeClr val="tx1"/>
              </a:solidFill>
              <a:latin typeface="Roboto"/>
            </a:endParaRPr>
          </a:p>
          <a:p>
            <a:pPr algn="l"/>
            <a:r>
              <a:rPr lang="en-US" sz="1600" b="1" dirty="0">
                <a:solidFill>
                  <a:schemeClr val="tx1"/>
                </a:solidFill>
                <a:latin typeface="Roboto"/>
              </a:rPr>
              <a:t>**The policies included in this section of training include the mandatory Drug Free Workplace Training as required by the LA Office of Risk Management.</a:t>
            </a:r>
          </a:p>
          <a:p>
            <a:r>
              <a:rPr lang="en-US" sz="1800" b="1" i="1" dirty="0">
                <a:solidFill>
                  <a:schemeClr val="tx1"/>
                </a:solidFill>
                <a:highlight>
                  <a:srgbClr val="FFFF00"/>
                </a:highlight>
              </a:rPr>
              <a:t>You will need to click and read each policy in order to complete this training.</a:t>
            </a:r>
            <a:endParaRPr lang="en-US" sz="1800" b="1" dirty="0">
              <a:solidFill>
                <a:schemeClr val="tx1"/>
              </a:solidFill>
              <a:highlight>
                <a:srgbClr val="FFFF00"/>
              </a:highlight>
            </a:endParaRPr>
          </a:p>
          <a:p>
            <a:br>
              <a:rPr lang="en-US" sz="1200" dirty="0"/>
            </a:br>
            <a:endParaRPr lang="en-US" sz="1200" dirty="0">
              <a:solidFill>
                <a:srgbClr val="565656"/>
              </a:solidFill>
              <a:latin typeface="Roboto"/>
            </a:endParaRPr>
          </a:p>
          <a:p>
            <a:pPr algn="l"/>
            <a:endParaRPr lang="en-US" sz="1200" dirty="0">
              <a:solidFill>
                <a:srgbClr val="565656"/>
              </a:solidFill>
              <a:latin typeface="Roboto"/>
            </a:endParaRPr>
          </a:p>
          <a:p>
            <a:endParaRPr lang="en-US" dirty="0"/>
          </a:p>
        </p:txBody>
      </p:sp>
    </p:spTree>
    <p:extLst>
      <p:ext uri="{BB962C8B-B14F-4D97-AF65-F5344CB8AC3E}">
        <p14:creationId xmlns:p14="http://schemas.microsoft.com/office/powerpoint/2010/main" val="42002133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85800" y="106363"/>
            <a:ext cx="8229600" cy="1143000"/>
          </a:xfrm>
        </p:spPr>
        <p:txBody>
          <a:bodyPr/>
          <a:lstStyle/>
          <a:p>
            <a:pPr algn="l"/>
            <a:r>
              <a:rPr lang="en-US" altLang="en-US" sz="3600" dirty="0"/>
              <a:t>Policy 4202 -Enforcement</a:t>
            </a:r>
          </a:p>
        </p:txBody>
      </p:sp>
      <p:sp>
        <p:nvSpPr>
          <p:cNvPr id="48131" name="Content Placeholder 2"/>
          <p:cNvSpPr>
            <a:spLocks noGrp="1"/>
          </p:cNvSpPr>
          <p:nvPr>
            <p:ph idx="1"/>
          </p:nvPr>
        </p:nvSpPr>
        <p:spPr/>
        <p:txBody>
          <a:bodyPr/>
          <a:lstStyle/>
          <a:p>
            <a:pPr marL="0" indent="0">
              <a:buFont typeface="Arial" panose="020B0604020202020204" pitchFamily="34" charset="0"/>
              <a:buNone/>
              <a:defRPr/>
            </a:pPr>
            <a:r>
              <a:rPr lang="en-US" altLang="en-US" sz="2800" b="1" dirty="0"/>
              <a:t>Enforcement</a:t>
            </a:r>
          </a:p>
          <a:p>
            <a:pPr>
              <a:defRPr/>
            </a:pPr>
            <a:r>
              <a:rPr lang="en-US" altLang="en-US" sz="2400" dirty="0"/>
              <a:t>Civility and respect are expected by all members of the University community in regards to this policy.  </a:t>
            </a:r>
          </a:p>
          <a:p>
            <a:pPr>
              <a:defRPr/>
            </a:pPr>
            <a:r>
              <a:rPr lang="en-US" altLang="en-US" sz="2400" dirty="0"/>
              <a:t>Violations of the policy should be referred to the appropriate administrative office for review and action: for academic employees, the Office of Academic Affairs; for staff, the Office of Human Resources; and for students, the Office of Student Affairs. </a:t>
            </a:r>
          </a:p>
          <a:p>
            <a:pPr>
              <a:defRPr/>
            </a:pPr>
            <a:r>
              <a:rPr lang="en-US" altLang="en-US" sz="2400" dirty="0"/>
              <a:t>Violations may also result in a citation by law enforcement in accordance with State law. </a:t>
            </a:r>
          </a:p>
          <a:p>
            <a:pPr>
              <a:defRPr/>
            </a:pPr>
            <a:endParaRPr lang="en-US" alt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457200" y="304800"/>
            <a:ext cx="8229600" cy="1143000"/>
          </a:xfrm>
        </p:spPr>
        <p:txBody>
          <a:bodyPr/>
          <a:lstStyle/>
          <a:p>
            <a:pPr algn="l"/>
            <a:br>
              <a:rPr lang="en-US" altLang="en-US" sz="3200" b="1" dirty="0"/>
            </a:br>
            <a:r>
              <a:rPr lang="en-US" sz="3600" dirty="0"/>
              <a:t>Smoking Cessation Programs</a:t>
            </a:r>
            <a:br>
              <a:rPr lang="en-US" sz="3600" dirty="0"/>
            </a:br>
            <a:endParaRPr lang="en-US" altLang="en-US" sz="3600" dirty="0"/>
          </a:p>
        </p:txBody>
      </p:sp>
      <p:sp>
        <p:nvSpPr>
          <p:cNvPr id="3" name="Content Placeholder 2"/>
          <p:cNvSpPr>
            <a:spLocks noGrp="1"/>
          </p:cNvSpPr>
          <p:nvPr>
            <p:ph idx="1"/>
          </p:nvPr>
        </p:nvSpPr>
        <p:spPr/>
        <p:txBody>
          <a:bodyPr/>
          <a:lstStyle/>
          <a:p>
            <a:pPr marL="0" indent="0">
              <a:buFont typeface="Arial" charset="0"/>
              <a:buNone/>
              <a:defRPr/>
            </a:pPr>
            <a:r>
              <a:rPr lang="en-US"/>
              <a:t>Additional </a:t>
            </a:r>
            <a:r>
              <a:rPr lang="en-US" dirty="0"/>
              <a:t>information may be found at 1-800-QUIT-NOW (1-800-784-8669)   </a:t>
            </a:r>
          </a:p>
          <a:p>
            <a:pPr>
              <a:buFont typeface="Arial" charset="0"/>
              <a:buChar char="•"/>
              <a:defRPr/>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l" eaLnBrk="1" hangingPunct="1"/>
            <a:br>
              <a:rPr lang="en-US" altLang="en-US" sz="3600" dirty="0"/>
            </a:br>
            <a:br>
              <a:rPr lang="en-US" altLang="en-US" sz="3600" dirty="0"/>
            </a:br>
            <a:r>
              <a:rPr lang="en-US" altLang="en-US" sz="3600" dirty="0"/>
              <a:t>Part 3- Basic </a:t>
            </a:r>
            <a:r>
              <a:rPr lang="en-US" altLang="en-US" sz="3600" dirty="0" err="1"/>
              <a:t>Bloodborne</a:t>
            </a:r>
            <a:r>
              <a:rPr lang="en-US" altLang="en-US" sz="3600" dirty="0"/>
              <a:t> Pathogen Training</a:t>
            </a:r>
            <a:br>
              <a:rPr lang="en-US" altLang="en-US" sz="3600" dirty="0"/>
            </a:br>
            <a:br>
              <a:rPr lang="en-US" altLang="en-US" sz="3600" dirty="0"/>
            </a:br>
            <a:endParaRPr lang="en-US" altLang="en-US" sz="3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algn="l" eaLnBrk="1" hangingPunct="1"/>
            <a:r>
              <a:rPr lang="en-US" altLang="en-US" sz="3600" dirty="0"/>
              <a:t>Rationale For This Training</a:t>
            </a:r>
          </a:p>
        </p:txBody>
      </p:sp>
      <p:sp>
        <p:nvSpPr>
          <p:cNvPr id="53251" name="Content Placeholder 2"/>
          <p:cNvSpPr>
            <a:spLocks noGrp="1"/>
          </p:cNvSpPr>
          <p:nvPr>
            <p:ph idx="1"/>
          </p:nvPr>
        </p:nvSpPr>
        <p:spPr/>
        <p:txBody>
          <a:bodyPr/>
          <a:lstStyle/>
          <a:p>
            <a:pPr eaLnBrk="1" hangingPunct="1"/>
            <a:r>
              <a:rPr lang="en-US" altLang="en-US" sz="2000"/>
              <a:t>To remind employees of the dangers of an exposure to bloodborne pathogens.</a:t>
            </a:r>
          </a:p>
          <a:p>
            <a:pPr eaLnBrk="1" hangingPunct="1"/>
            <a:r>
              <a:rPr lang="en-US" altLang="en-US" sz="2000"/>
              <a:t>To review measures that employees must take to minimize their exposure to these pathogens.</a:t>
            </a:r>
          </a:p>
          <a:p>
            <a:pPr eaLnBrk="1" hangingPunct="1"/>
            <a:r>
              <a:rPr lang="en-US" altLang="en-US" sz="2000"/>
              <a:t>Refresher training is required by the regulations of the State of Louisiana.</a:t>
            </a:r>
          </a:p>
          <a:p>
            <a:pPr eaLnBrk="1" hangingPunct="1"/>
            <a:r>
              <a:rPr lang="en-US" altLang="en-US" sz="2000"/>
              <a:t>Refresher training is required by federal regulations every 3 years.</a:t>
            </a:r>
          </a:p>
          <a:p>
            <a:pPr eaLnBrk="1" hangingPunct="1"/>
            <a:r>
              <a:rPr lang="en-US" altLang="en-US" sz="2000"/>
              <a:t>Non-compliance with these regulations can result in loss of federal funds and possibly lead to litigation against the University and  to individual “high risk” employees.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l" eaLnBrk="1" hangingPunct="1"/>
            <a:r>
              <a:rPr lang="en-US" altLang="en-US" sz="3600" dirty="0"/>
              <a:t>Objectives</a:t>
            </a:r>
          </a:p>
        </p:txBody>
      </p:sp>
      <p:sp>
        <p:nvSpPr>
          <p:cNvPr id="54275" name="Rectangle 3"/>
          <p:cNvSpPr>
            <a:spLocks noGrp="1" noChangeArrowheads="1"/>
          </p:cNvSpPr>
          <p:nvPr>
            <p:ph type="body" idx="1"/>
          </p:nvPr>
        </p:nvSpPr>
        <p:spPr/>
        <p:txBody>
          <a:bodyPr/>
          <a:lstStyle/>
          <a:p>
            <a:pPr eaLnBrk="1" hangingPunct="1">
              <a:lnSpc>
                <a:spcPct val="90000"/>
              </a:lnSpc>
            </a:pPr>
            <a:r>
              <a:rPr lang="en-US" altLang="en-US" sz="2400"/>
              <a:t>1. Define occupational risk for exposure to bloodborne pathogens.</a:t>
            </a:r>
          </a:p>
          <a:p>
            <a:pPr eaLnBrk="1" hangingPunct="1">
              <a:lnSpc>
                <a:spcPct val="90000"/>
              </a:lnSpc>
            </a:pPr>
            <a:r>
              <a:rPr lang="en-US" altLang="en-US" sz="2400"/>
              <a:t>2. Identify individuals with greatest risk of exposure to bloodborne pathogens at Louisiana Tech University.</a:t>
            </a:r>
          </a:p>
          <a:p>
            <a:pPr eaLnBrk="1" hangingPunct="1">
              <a:lnSpc>
                <a:spcPct val="90000"/>
              </a:lnSpc>
            </a:pPr>
            <a:r>
              <a:rPr lang="en-US" altLang="en-US" sz="2400"/>
              <a:t>3. Identify the bloodborne pathogens to which individuals may be exposed at Louisiana Tech University.</a:t>
            </a:r>
          </a:p>
          <a:p>
            <a:pPr eaLnBrk="1" hangingPunct="1">
              <a:lnSpc>
                <a:spcPct val="90000"/>
              </a:lnSpc>
            </a:pPr>
            <a:r>
              <a:rPr lang="en-US" altLang="en-US" sz="2400"/>
              <a:t>4. Identify the components of the Louisiana Tech University Exposure Control Plan for Bloodborne Pathogens.</a:t>
            </a:r>
          </a:p>
          <a:p>
            <a:pPr eaLnBrk="1" hangingPunct="1">
              <a:lnSpc>
                <a:spcPct val="90000"/>
              </a:lnSpc>
            </a:pPr>
            <a:r>
              <a:rPr lang="en-US" altLang="en-US" sz="2400"/>
              <a:t>5. Discuss the action taken by participants when exposure to bloodborne pathogens occurs in their workplace.</a:t>
            </a:r>
          </a:p>
          <a:p>
            <a:pPr eaLnBrk="1" hangingPunct="1">
              <a:lnSpc>
                <a:spcPct val="90000"/>
              </a:lnSpc>
            </a:pPr>
            <a:endParaRPr lang="en-US" altLang="en-US" sz="2400"/>
          </a:p>
          <a:p>
            <a:pPr eaLnBrk="1" hangingPunct="1">
              <a:lnSpc>
                <a:spcPct val="90000"/>
              </a:lnSpc>
              <a:buFont typeface="Wingdings" panose="05000000000000000000" pitchFamily="2" charset="2"/>
              <a:buNone/>
            </a:pPr>
            <a:endParaRPr lang="en-US" altLang="en-US" sz="2400"/>
          </a:p>
          <a:p>
            <a:pPr eaLnBrk="1" hangingPunct="1">
              <a:lnSpc>
                <a:spcPct val="90000"/>
              </a:lnSpc>
            </a:pPr>
            <a:endParaRPr lang="en-US" altLang="en-US" sz="2400"/>
          </a:p>
          <a:p>
            <a:pPr eaLnBrk="1" hangingPunct="1">
              <a:lnSpc>
                <a:spcPct val="90000"/>
              </a:lnSpc>
              <a:buFont typeface="Wingdings" panose="05000000000000000000" pitchFamily="2" charset="2"/>
              <a:buNone/>
            </a:pPr>
            <a:endParaRPr lang="en-US" altLang="en-US" sz="24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685800" y="428625"/>
            <a:ext cx="7772400" cy="1249363"/>
          </a:xfrm>
        </p:spPr>
        <p:txBody>
          <a:bodyPr/>
          <a:lstStyle/>
          <a:p>
            <a:pPr algn="l"/>
            <a:r>
              <a:rPr lang="en-US" altLang="en-US" sz="3600" dirty="0" err="1"/>
              <a:t>Bloodborne</a:t>
            </a:r>
            <a:r>
              <a:rPr lang="en-US" altLang="en-US" sz="3600" dirty="0"/>
              <a:t> Pathogen Exposure Risk, defined….</a:t>
            </a:r>
          </a:p>
        </p:txBody>
      </p:sp>
      <p:sp>
        <p:nvSpPr>
          <p:cNvPr id="55299" name="Content Placeholder 2"/>
          <p:cNvSpPr>
            <a:spLocks noGrp="1"/>
          </p:cNvSpPr>
          <p:nvPr>
            <p:ph idx="1"/>
          </p:nvPr>
        </p:nvSpPr>
        <p:spPr/>
        <p:txBody>
          <a:bodyPr/>
          <a:lstStyle/>
          <a:p>
            <a:pPr marL="0" indent="0">
              <a:buFont typeface="Wingdings" panose="05000000000000000000" pitchFamily="2" charset="2"/>
              <a:buNone/>
            </a:pPr>
            <a:endParaRPr lang="en-US" altLang="en-US" sz="2400" dirty="0"/>
          </a:p>
          <a:p>
            <a:pPr marL="0" indent="0">
              <a:buFont typeface="Wingdings" panose="05000000000000000000" pitchFamily="2" charset="2"/>
              <a:buNone/>
            </a:pPr>
            <a:r>
              <a:rPr lang="en-US" altLang="en-US" sz="2400" dirty="0"/>
              <a:t>“High Risk” employees are those who are assigned tasks in which they can reasonably anticipate skin, eye, mucous membrane or parenteral contact with human blood and other potentially contaminated body fluids or tissues. </a:t>
            </a:r>
          </a:p>
          <a:p>
            <a:pPr marL="0" indent="0">
              <a:buFont typeface="Wingdings" panose="05000000000000000000" pitchFamily="2" charset="2"/>
              <a:buNone/>
            </a:pPr>
            <a:endParaRPr lang="en-US" altLang="en-US" sz="2400" dirty="0"/>
          </a:p>
          <a:p>
            <a:pPr marL="0" indent="0">
              <a:buFont typeface="Wingdings" panose="05000000000000000000" pitchFamily="2" charset="2"/>
              <a:buNone/>
            </a:pPr>
            <a:r>
              <a:rPr lang="en-US" altLang="en-US" sz="2400" dirty="0"/>
              <a:t>“Low Risk” employees are those who do not routinely perform task that are deemed “high risk”.</a:t>
            </a:r>
          </a:p>
          <a:p>
            <a:pPr marL="0" indent="0">
              <a:buFont typeface="Wingdings" panose="05000000000000000000" pitchFamily="2" charset="2"/>
              <a:buNone/>
            </a:pPr>
            <a:r>
              <a:rPr lang="en-US" altLang="en-US" sz="2400" b="1" u="sng" dirty="0"/>
              <a:t>Any employee, regardless of risk category, must report any occupational exposure they may have and the exposure must be processed according to University Policy.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l" eaLnBrk="1" hangingPunct="1"/>
            <a:br>
              <a:rPr lang="en-US" altLang="en-US" sz="2000" dirty="0"/>
            </a:br>
            <a:r>
              <a:rPr lang="en-US" altLang="en-US" sz="3600" dirty="0"/>
              <a:t>High Risk Groups are:</a:t>
            </a:r>
          </a:p>
        </p:txBody>
      </p:sp>
      <p:sp>
        <p:nvSpPr>
          <p:cNvPr id="190467" name="Rectangle 3"/>
          <p:cNvSpPr>
            <a:spLocks noGrp="1" noChangeArrowheads="1"/>
          </p:cNvSpPr>
          <p:nvPr>
            <p:ph type="body" idx="1"/>
          </p:nvPr>
        </p:nvSpPr>
        <p:spPr>
          <a:xfrm>
            <a:off x="685800" y="1533525"/>
            <a:ext cx="7772400" cy="5053013"/>
          </a:xfrm>
        </p:spPr>
        <p:txBody>
          <a:bodyPr/>
          <a:lstStyle/>
          <a:p>
            <a:pPr eaLnBrk="1" hangingPunct="1">
              <a:lnSpc>
                <a:spcPct val="80000"/>
              </a:lnSpc>
              <a:defRPr/>
            </a:pPr>
            <a:r>
              <a:rPr lang="en-US" sz="1600" dirty="0"/>
              <a:t>Faculty and other instructional/research personnel who use or potentially come in contact with HUMAN fluids or tissues in teaching, service or research activities</a:t>
            </a:r>
          </a:p>
          <a:p>
            <a:pPr eaLnBrk="1" hangingPunct="1">
              <a:lnSpc>
                <a:spcPct val="80000"/>
              </a:lnSpc>
              <a:defRPr/>
            </a:pPr>
            <a:endParaRPr lang="en-US" sz="1600" dirty="0"/>
          </a:p>
          <a:p>
            <a:pPr eaLnBrk="1" hangingPunct="1">
              <a:lnSpc>
                <a:spcPct val="80000"/>
              </a:lnSpc>
              <a:defRPr/>
            </a:pPr>
            <a:r>
              <a:rPr lang="en-US" sz="1600" dirty="0"/>
              <a:t>Student Health Personnel</a:t>
            </a:r>
          </a:p>
          <a:p>
            <a:pPr eaLnBrk="1" hangingPunct="1">
              <a:lnSpc>
                <a:spcPct val="80000"/>
              </a:lnSpc>
              <a:defRPr/>
            </a:pPr>
            <a:endParaRPr lang="en-US" sz="1600" dirty="0"/>
          </a:p>
          <a:p>
            <a:pPr eaLnBrk="1" hangingPunct="1">
              <a:lnSpc>
                <a:spcPct val="80000"/>
              </a:lnSpc>
              <a:defRPr/>
            </a:pPr>
            <a:r>
              <a:rPr lang="en-US" sz="1600" dirty="0"/>
              <a:t>Custodial Personnel (If they handle blood-contaminated linens or cleanup blood/body fluid spills)</a:t>
            </a:r>
          </a:p>
          <a:p>
            <a:pPr eaLnBrk="1" hangingPunct="1">
              <a:lnSpc>
                <a:spcPct val="80000"/>
              </a:lnSpc>
              <a:defRPr/>
            </a:pPr>
            <a:endParaRPr lang="en-US" sz="1600" dirty="0"/>
          </a:p>
          <a:p>
            <a:pPr eaLnBrk="1" hangingPunct="1">
              <a:lnSpc>
                <a:spcPct val="80000"/>
              </a:lnSpc>
              <a:defRPr/>
            </a:pPr>
            <a:r>
              <a:rPr lang="en-US" sz="1600" dirty="0"/>
              <a:t>First Responders</a:t>
            </a:r>
          </a:p>
          <a:p>
            <a:pPr eaLnBrk="1" hangingPunct="1">
              <a:lnSpc>
                <a:spcPct val="80000"/>
              </a:lnSpc>
              <a:buFont typeface="Wingdings" panose="05000000000000000000" pitchFamily="2" charset="2"/>
              <a:buNone/>
              <a:defRPr/>
            </a:pPr>
            <a:endParaRPr lang="en-US" sz="1600" dirty="0"/>
          </a:p>
          <a:p>
            <a:pPr eaLnBrk="1" hangingPunct="1">
              <a:lnSpc>
                <a:spcPct val="80000"/>
              </a:lnSpc>
              <a:defRPr/>
            </a:pPr>
            <a:r>
              <a:rPr lang="en-US" sz="1600" dirty="0"/>
              <a:t>Plumbers</a:t>
            </a:r>
          </a:p>
          <a:p>
            <a:pPr eaLnBrk="1" hangingPunct="1">
              <a:lnSpc>
                <a:spcPct val="80000"/>
              </a:lnSpc>
              <a:defRPr/>
            </a:pPr>
            <a:endParaRPr lang="en-US" sz="1600" dirty="0"/>
          </a:p>
          <a:p>
            <a:pPr eaLnBrk="1" hangingPunct="1">
              <a:lnSpc>
                <a:spcPct val="80000"/>
              </a:lnSpc>
              <a:defRPr/>
            </a:pPr>
            <a:r>
              <a:rPr lang="en-US" sz="1600" dirty="0"/>
              <a:t>Athletic Trainers</a:t>
            </a:r>
          </a:p>
          <a:p>
            <a:pPr eaLnBrk="1" hangingPunct="1">
              <a:lnSpc>
                <a:spcPct val="80000"/>
              </a:lnSpc>
              <a:defRPr/>
            </a:pPr>
            <a:endParaRPr lang="en-US" sz="1600" dirty="0"/>
          </a:p>
          <a:p>
            <a:pPr eaLnBrk="1" hangingPunct="1">
              <a:lnSpc>
                <a:spcPct val="80000"/>
              </a:lnSpc>
              <a:defRPr/>
            </a:pPr>
            <a:r>
              <a:rPr lang="en-US" sz="1600" dirty="0"/>
              <a:t>Environmental Health and Safety Personnel</a:t>
            </a:r>
          </a:p>
          <a:p>
            <a:pPr eaLnBrk="1" hangingPunct="1">
              <a:lnSpc>
                <a:spcPct val="80000"/>
              </a:lnSpc>
              <a:defRPr/>
            </a:pPr>
            <a:endParaRPr lang="en-US" sz="1600" dirty="0"/>
          </a:p>
          <a:p>
            <a:pPr eaLnBrk="1" hangingPunct="1">
              <a:lnSpc>
                <a:spcPct val="80000"/>
              </a:lnSpc>
              <a:defRPr/>
            </a:pPr>
            <a:r>
              <a:rPr lang="en-US" sz="1600" dirty="0"/>
              <a:t>Other “High Risk” Personnel as Identified by their Budget Unit Head</a:t>
            </a:r>
          </a:p>
          <a:p>
            <a:pPr eaLnBrk="1" hangingPunct="1">
              <a:lnSpc>
                <a:spcPct val="80000"/>
              </a:lnSpc>
              <a:defRPr/>
            </a:pPr>
            <a:endParaRPr lang="en-US" sz="1800" dirty="0"/>
          </a:p>
          <a:p>
            <a:pPr marL="0" indent="0" eaLnBrk="1" hangingPunct="1">
              <a:lnSpc>
                <a:spcPct val="80000"/>
              </a:lnSpc>
              <a:buFont typeface="Wingdings" panose="05000000000000000000" pitchFamily="2" charset="2"/>
              <a:buNone/>
              <a:defRPr/>
            </a:pPr>
            <a:r>
              <a:rPr lang="en-US" sz="1800" b="1" u="sng" dirty="0">
                <a:effectLst>
                  <a:outerShdw blurRad="38100" dist="38100" dir="2700000" algn="tl">
                    <a:srgbClr val="000000">
                      <a:alpha val="43137"/>
                    </a:srgbClr>
                  </a:outerShdw>
                </a:effectLst>
              </a:rPr>
              <a:t>ALL OTHER EMPLOYEES ARE CONSIDERED TO BE “LOW RISK” FOR EXPOSURE TO BLOODBORNE PATHOGENS</a:t>
            </a:r>
          </a:p>
          <a:p>
            <a:pPr eaLnBrk="1" hangingPunct="1">
              <a:lnSpc>
                <a:spcPct val="80000"/>
              </a:lnSpc>
              <a:defRPr/>
            </a:pPr>
            <a:endParaRPr lang="en-US" sz="1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algn="l" eaLnBrk="1" hangingPunct="1"/>
            <a:r>
              <a:rPr lang="en-US" altLang="en-US" sz="3600" dirty="0"/>
              <a:t>Supervisor’s Responsibilities for “High Risk” Employees</a:t>
            </a:r>
          </a:p>
        </p:txBody>
      </p:sp>
      <p:sp>
        <p:nvSpPr>
          <p:cNvPr id="57347" name="Content Placeholder 2"/>
          <p:cNvSpPr>
            <a:spLocks noGrp="1"/>
          </p:cNvSpPr>
          <p:nvPr>
            <p:ph idx="1"/>
          </p:nvPr>
        </p:nvSpPr>
        <p:spPr/>
        <p:txBody>
          <a:bodyPr/>
          <a:lstStyle/>
          <a:p>
            <a:pPr marL="0" indent="0" eaLnBrk="1" hangingPunct="1">
              <a:buFont typeface="Wingdings" panose="05000000000000000000" pitchFamily="2" charset="2"/>
              <a:buNone/>
            </a:pPr>
            <a:r>
              <a:rPr lang="en-US" altLang="en-US" sz="2000" dirty="0"/>
              <a:t>Federal and State Law and Louisiana Tech University Policies mandate that supervisors identify all tasks that are performed by employees under their supervision in which an employee could be routinely exposed to human blood, body fluids or tissue. Such employees are deemed as “high risk”. Tasks that place an employee at “high risk” must be approved by the Louisiana Tech University Biohazard and Radionuclide Institutional Review Committee. In addition, the names of these employees must be reported to the Office of Environmental Health and Safety. Once approved, supervisors must schedule “high risk” Advanced Bloodborne Pathogen training for these employees with EHS and for training updates every year thereafter. Training must be completed, prior to employees commencing duties that place them at “high risk” for exposure.</a:t>
            </a:r>
          </a:p>
          <a:p>
            <a:pPr marL="0" indent="0" eaLnBrk="1" hangingPunct="1">
              <a:buFont typeface="Wingdings" panose="05000000000000000000" pitchFamily="2" charset="2"/>
              <a:buNone/>
            </a:pPr>
            <a:r>
              <a:rPr lang="en-US" altLang="en-US" sz="2000" b="1" u="sng" dirty="0"/>
              <a:t>The supervisor is both responsible and accountable for these reporting requirements</a:t>
            </a:r>
            <a:r>
              <a:rPr lang="en-US" altLang="en-US" sz="2400" dirty="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lgn="l" eaLnBrk="1" fontAlgn="auto" hangingPunct="1">
              <a:spcAft>
                <a:spcPts val="0"/>
              </a:spcAft>
              <a:defRPr/>
            </a:pPr>
            <a:r>
              <a:rPr lang="en-US" sz="3600" dirty="0"/>
              <a:t>BLOOD-BORNE PATHOGEN TRAINING</a:t>
            </a:r>
          </a:p>
        </p:txBody>
      </p:sp>
      <p:sp>
        <p:nvSpPr>
          <p:cNvPr id="9219" name="Content Placeholder 2"/>
          <p:cNvSpPr>
            <a:spLocks noGrp="1"/>
          </p:cNvSpPr>
          <p:nvPr>
            <p:ph idx="1"/>
          </p:nvPr>
        </p:nvSpPr>
        <p:spPr/>
        <p:txBody>
          <a:bodyPr/>
          <a:lstStyle/>
          <a:p>
            <a:pPr marL="0" indent="0" eaLnBrk="1" hangingPunct="1">
              <a:buFont typeface="Arial" panose="020B0604020202020204" pitchFamily="34" charset="0"/>
              <a:buNone/>
              <a:defRPr/>
            </a:pPr>
            <a:r>
              <a:rPr lang="en-US" altLang="en-US" sz="2000" u="sng" dirty="0"/>
              <a:t>Training is a MUST for All Employees!!</a:t>
            </a:r>
          </a:p>
          <a:p>
            <a:pPr algn="ctr" eaLnBrk="1" hangingPunct="1">
              <a:defRPr/>
            </a:pPr>
            <a:endParaRPr lang="en-US" altLang="en-US" sz="2000" u="sng" dirty="0"/>
          </a:p>
          <a:p>
            <a:pPr eaLnBrk="1" hangingPunct="1">
              <a:defRPr/>
            </a:pPr>
            <a:r>
              <a:rPr lang="en-US" altLang="en-US" sz="2000" u="sng" dirty="0"/>
              <a:t>All</a:t>
            </a:r>
            <a:r>
              <a:rPr lang="en-US" altLang="en-US" sz="2000" dirty="0"/>
              <a:t> new employees (both “high Risk” and “low risk”) must successfully complete a blood-borne pathogen awareness course within 30 days of hire. All “low risk” employees must attend a refresher course every three years. </a:t>
            </a:r>
            <a:r>
              <a:rPr lang="en-US" altLang="en-US" sz="2000" b="1" dirty="0">
                <a:highlight>
                  <a:srgbClr val="FFFF00"/>
                </a:highlight>
              </a:rPr>
              <a:t>It is mandatory that you click </a:t>
            </a:r>
            <a:r>
              <a:rPr lang="en-US" altLang="en-US" sz="2000" b="1" dirty="0">
                <a:highlight>
                  <a:srgbClr val="FFFF00"/>
                </a:highlight>
                <a:hlinkClick r:id="rId3"/>
              </a:rPr>
              <a:t>here</a:t>
            </a:r>
            <a:r>
              <a:rPr lang="en-US" altLang="en-US" sz="2000" b="1" dirty="0">
                <a:highlight>
                  <a:srgbClr val="FFFF00"/>
                </a:highlight>
              </a:rPr>
              <a:t> to review </a:t>
            </a:r>
            <a:r>
              <a:rPr lang="en-US" sz="2000" b="1" dirty="0">
                <a:highlight>
                  <a:srgbClr val="FFFF00"/>
                </a:highlight>
              </a:rPr>
              <a:t>Policy 4215 – Exposure Control Plan for Bloodborne Pathogens (ECP). </a:t>
            </a:r>
          </a:p>
          <a:p>
            <a:pPr marL="0" indent="0" eaLnBrk="1" hangingPunct="1">
              <a:buNone/>
              <a:defRPr/>
            </a:pPr>
            <a:endParaRPr lang="en-US" altLang="en-US" sz="2000" dirty="0"/>
          </a:p>
          <a:p>
            <a:pPr eaLnBrk="1" hangingPunct="1">
              <a:defRPr/>
            </a:pPr>
            <a:r>
              <a:rPr lang="en-US" altLang="en-US" sz="2000" u="sng" dirty="0"/>
              <a:t>All</a:t>
            </a:r>
            <a:r>
              <a:rPr lang="en-US" altLang="en-US" sz="2000" dirty="0"/>
              <a:t> employees who meet the ORM/OSHA definition of being at “high risk” for exposure to blood-borne pathogens must </a:t>
            </a:r>
            <a:r>
              <a:rPr lang="en-US" altLang="en-US" sz="2000" b="1" u="sng" dirty="0"/>
              <a:t>also</a:t>
            </a:r>
            <a:r>
              <a:rPr lang="en-US" altLang="en-US" sz="2000" dirty="0"/>
              <a:t>  complete an advanced blood-borne pathogen training course provided by the Office of EHS, </a:t>
            </a:r>
            <a:r>
              <a:rPr lang="en-US" altLang="en-US" sz="2000" b="1" u="sng" dirty="0"/>
              <a:t>BEFORE BEGINNING ANY HIGH-RISK DUTIES. YOU MUST SCHEDULE THIS TRAINING, DIRECTLY WITH EHS</a:t>
            </a:r>
            <a:r>
              <a:rPr lang="en-US" altLang="en-US" sz="2000" dirty="0"/>
              <a:t>. Additional refresher training is also required,  </a:t>
            </a:r>
            <a:r>
              <a:rPr lang="en-US" altLang="en-US" sz="2000" u="sng" dirty="0"/>
              <a:t>annually.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600" dirty="0"/>
              <a:t>What are these </a:t>
            </a:r>
            <a:r>
              <a:rPr lang="en-US" sz="3600" dirty="0" err="1"/>
              <a:t>Bloodborne</a:t>
            </a:r>
            <a:r>
              <a:rPr lang="en-US" sz="3600" dirty="0"/>
              <a:t> Pathogens? </a:t>
            </a:r>
          </a:p>
        </p:txBody>
      </p:sp>
      <p:sp>
        <p:nvSpPr>
          <p:cNvPr id="11267" name="Rectangle 3"/>
          <p:cNvSpPr>
            <a:spLocks noGrp="1" noChangeArrowheads="1"/>
          </p:cNvSpPr>
          <p:nvPr>
            <p:ph idx="1"/>
          </p:nvPr>
        </p:nvSpPr>
        <p:spPr/>
        <p:txBody>
          <a:bodyPr/>
          <a:lstStyle/>
          <a:p>
            <a:pPr marL="0" indent="0" eaLnBrk="1" hangingPunct="1">
              <a:buNone/>
              <a:defRPr/>
            </a:pPr>
            <a:r>
              <a:rPr lang="en-US" altLang="en-US" sz="2800" dirty="0"/>
              <a:t>Hepatitis B and C, HIV</a:t>
            </a:r>
            <a:r>
              <a:rPr lang="en-US" altLang="en-US" sz="2800" u="sng" dirty="0"/>
              <a:t> </a:t>
            </a:r>
            <a:r>
              <a:rPr lang="en-US" altLang="en-US" sz="2800" dirty="0"/>
              <a:t>are the </a:t>
            </a:r>
            <a:r>
              <a:rPr lang="en-US" altLang="en-US" sz="2800" dirty="0" err="1"/>
              <a:t>bloodborne</a:t>
            </a:r>
            <a:r>
              <a:rPr lang="en-US" altLang="en-US" sz="2800" dirty="0"/>
              <a:t> pathogens that could be encountered in your workplace.</a:t>
            </a:r>
          </a:p>
          <a:p>
            <a:pPr eaLnBrk="1" hangingPunct="1">
              <a:buFont typeface="Wingdings" panose="05000000000000000000" pitchFamily="2" charset="2"/>
              <a:buNone/>
              <a:defRPr/>
            </a:pPr>
            <a:endParaRPr lang="en-US" alt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itle 1"/>
          <p:cNvSpPr>
            <a:spLocks noGrp="1"/>
          </p:cNvSpPr>
          <p:nvPr>
            <p:ph type="title"/>
          </p:nvPr>
        </p:nvSpPr>
        <p:spPr/>
        <p:txBody>
          <a:bodyPr/>
          <a:lstStyle/>
          <a:p>
            <a:pPr algn="l" eaLnBrk="1" hangingPunct="1"/>
            <a:r>
              <a:rPr lang="en-US" altLang="en-US" sz="3600" dirty="0"/>
              <a:t>Topics to be Covered in This Presentation</a:t>
            </a:r>
          </a:p>
        </p:txBody>
      </p:sp>
      <p:sp>
        <p:nvSpPr>
          <p:cNvPr id="3" name="Content Placeholder 2"/>
          <p:cNvSpPr>
            <a:spLocks noGrp="1"/>
          </p:cNvSpPr>
          <p:nvPr>
            <p:ph idx="1"/>
          </p:nvPr>
        </p:nvSpPr>
        <p:spPr>
          <a:xfrm>
            <a:off x="484573" y="1219200"/>
            <a:ext cx="8229600" cy="5135562"/>
          </a:xfrm>
        </p:spPr>
        <p:txBody>
          <a:bodyPr/>
          <a:lstStyle/>
          <a:p>
            <a:pPr eaLnBrk="1" hangingPunct="1">
              <a:buFont typeface="Arial" charset="0"/>
              <a:buChar char="•"/>
              <a:defRPr/>
            </a:pPr>
            <a:r>
              <a:rPr lang="en-US" sz="2400" b="1" u="sng" dirty="0"/>
              <a:t>Topic 1</a:t>
            </a:r>
            <a:r>
              <a:rPr lang="en-US" sz="2400" dirty="0"/>
              <a:t>- Introduction to Risk Management, LA Tech Manual of Policies and Procedures</a:t>
            </a:r>
            <a:r>
              <a:rPr lang="en-US" sz="2400"/>
              <a:t>, and Safety </a:t>
            </a:r>
            <a:r>
              <a:rPr lang="en-US" sz="2400" dirty="0"/>
              <a:t>Rules and Responsibilities</a:t>
            </a:r>
          </a:p>
          <a:p>
            <a:pPr eaLnBrk="1" hangingPunct="1">
              <a:buFont typeface="Arial" charset="0"/>
              <a:buChar char="•"/>
              <a:defRPr/>
            </a:pPr>
            <a:r>
              <a:rPr lang="en-US" sz="2400" b="1" u="sng" dirty="0"/>
              <a:t>Topic 2</a:t>
            </a:r>
            <a:r>
              <a:rPr lang="en-US" sz="2400" dirty="0"/>
              <a:t>- University Drug-Free Workplace and Drug Testing Policies</a:t>
            </a:r>
          </a:p>
          <a:p>
            <a:pPr eaLnBrk="1" hangingPunct="1">
              <a:buFont typeface="Arial" charset="0"/>
              <a:buChar char="•"/>
              <a:defRPr/>
            </a:pPr>
            <a:r>
              <a:rPr lang="en-US" sz="2400" b="1" u="sng" dirty="0"/>
              <a:t>Topic 3</a:t>
            </a:r>
            <a:r>
              <a:rPr lang="en-US" sz="2400" dirty="0"/>
              <a:t>- Basic Bloodborne Pathogen Training</a:t>
            </a:r>
          </a:p>
          <a:p>
            <a:pPr eaLnBrk="1" hangingPunct="1">
              <a:buFont typeface="Arial" charset="0"/>
              <a:buChar char="•"/>
              <a:defRPr/>
            </a:pPr>
            <a:r>
              <a:rPr lang="en-US" sz="2400" b="1" u="sng" dirty="0"/>
              <a:t>Topic 4</a:t>
            </a:r>
            <a:r>
              <a:rPr lang="en-US" sz="2400" dirty="0"/>
              <a:t>- Louisiana Tech University Sexual Harassment Policies</a:t>
            </a:r>
          </a:p>
          <a:p>
            <a:pPr eaLnBrk="1" hangingPunct="1">
              <a:buFont typeface="Arial" charset="0"/>
              <a:buChar char="•"/>
              <a:defRPr/>
            </a:pPr>
            <a:r>
              <a:rPr lang="en-US" sz="2400" b="1" u="sng" dirty="0"/>
              <a:t>Topic 5</a:t>
            </a:r>
            <a:r>
              <a:rPr lang="en-US" sz="2400" dirty="0"/>
              <a:t>- Policies and Training for Employees That Drive Vehicles as Part of Job</a:t>
            </a:r>
          </a:p>
          <a:p>
            <a:pPr eaLnBrk="1" hangingPunct="1">
              <a:buFont typeface="Arial" charset="0"/>
              <a:buChar char="•"/>
              <a:defRPr/>
            </a:pPr>
            <a:r>
              <a:rPr lang="en-US" sz="2400" b="1" u="sng" dirty="0"/>
              <a:t>Topic 6</a:t>
            </a:r>
            <a:r>
              <a:rPr lang="en-US" sz="2400" dirty="0"/>
              <a:t>- Hazard Communication</a:t>
            </a:r>
          </a:p>
          <a:p>
            <a:pPr eaLnBrk="1" hangingPunct="1">
              <a:buFont typeface="Arial" charset="0"/>
              <a:buChar char="•"/>
              <a:defRPr/>
            </a:pPr>
            <a:r>
              <a:rPr lang="en-US" sz="2400" b="1" u="sng" dirty="0"/>
              <a:t>Topic 7</a:t>
            </a:r>
            <a:r>
              <a:rPr lang="en-US" sz="2400" dirty="0"/>
              <a:t>- Post Accident Drug Testing and Transitional Return to Work Policies</a:t>
            </a:r>
          </a:p>
          <a:p>
            <a:pPr eaLnBrk="1" hangingPunct="1">
              <a:buFont typeface="Arial" charset="0"/>
              <a:buChar char="•"/>
              <a:defRPr/>
            </a:pPr>
            <a:r>
              <a:rPr lang="en-US" sz="2400" b="1" u="sng" dirty="0"/>
              <a:t>Topic 8</a:t>
            </a:r>
            <a:r>
              <a:rPr lang="en-US" sz="2400" b="1" dirty="0"/>
              <a:t>- </a:t>
            </a:r>
            <a:r>
              <a:rPr lang="en-US" sz="2400" dirty="0"/>
              <a:t>Lockout/Tagout – Affected and Other Employees</a:t>
            </a:r>
          </a:p>
          <a:p>
            <a:pPr marL="0" indent="0" eaLnBrk="1" hangingPunct="1">
              <a:buFont typeface="Arial" charset="0"/>
              <a:buNone/>
              <a:defRPr/>
            </a:pPr>
            <a:endParaRPr lang="en-US" sz="2800" dirty="0"/>
          </a:p>
          <a:p>
            <a:pPr eaLnBrk="1" hangingPunct="1">
              <a:buFont typeface="Arial" charset="0"/>
              <a:buChar char="•"/>
              <a:defRPr/>
            </a:pPr>
            <a:endParaRPr lang="en-US"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lgn="l" eaLnBrk="1" hangingPunct="1"/>
            <a:r>
              <a:rPr lang="en-US" altLang="en-US" sz="3600" dirty="0"/>
              <a:t>Transmission and Preventative Measures</a:t>
            </a:r>
          </a:p>
        </p:txBody>
      </p:sp>
      <p:sp>
        <p:nvSpPr>
          <p:cNvPr id="62467" name="Rectangle 3"/>
          <p:cNvSpPr>
            <a:spLocks noGrp="1" noChangeArrowheads="1"/>
          </p:cNvSpPr>
          <p:nvPr>
            <p:ph type="body" idx="1"/>
          </p:nvPr>
        </p:nvSpPr>
        <p:spPr/>
        <p:txBody>
          <a:bodyPr/>
          <a:lstStyle/>
          <a:p>
            <a:pPr eaLnBrk="1" hangingPunct="1">
              <a:lnSpc>
                <a:spcPct val="90000"/>
              </a:lnSpc>
            </a:pPr>
            <a:endParaRPr lang="en-US" altLang="en-US" sz="2400" dirty="0"/>
          </a:p>
          <a:p>
            <a:pPr eaLnBrk="1" hangingPunct="1">
              <a:lnSpc>
                <a:spcPct val="90000"/>
              </a:lnSpc>
            </a:pPr>
            <a:r>
              <a:rPr lang="en-US" altLang="en-US" sz="2400" dirty="0"/>
              <a:t>Mode of Transmission of HB B,C and HIV: Entrance of infected human blood or other body fluids into the body of an uninfected person through cuts, needle sticks, sexual contact or from infected mother to fetus.</a:t>
            </a:r>
          </a:p>
          <a:p>
            <a:pPr marL="0" indent="0" eaLnBrk="1" hangingPunct="1">
              <a:lnSpc>
                <a:spcPct val="90000"/>
              </a:lnSpc>
              <a:buNone/>
            </a:pPr>
            <a:endParaRPr lang="en-US" altLang="en-US" sz="2400" dirty="0"/>
          </a:p>
          <a:p>
            <a:pPr eaLnBrk="1" hangingPunct="1">
              <a:lnSpc>
                <a:spcPct val="90000"/>
              </a:lnSpc>
            </a:pPr>
            <a:r>
              <a:rPr lang="en-US" altLang="en-US" sz="2400" dirty="0"/>
              <a:t>Primary Preventive Measures: Wear latex gloves when handling body fluids; wear latex </a:t>
            </a:r>
            <a:r>
              <a:rPr lang="en-US" altLang="en-US" sz="2400" b="1" dirty="0"/>
              <a:t>+</a:t>
            </a:r>
            <a:r>
              <a:rPr lang="en-US" altLang="en-US" sz="2400" dirty="0"/>
              <a:t> puncture-resistant gloves when working in sewer; never handle trash in trash containers; don’t share razors, toothbrushes, needles; wear condoms; refrain from having tattoos or body-piercing; Get Hepatitis B vaccine (if in a high risk category)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pPr algn="l" eaLnBrk="1" hangingPunct="1"/>
            <a:br>
              <a:rPr lang="en-US" altLang="en-US" sz="3200" dirty="0"/>
            </a:br>
            <a:r>
              <a:rPr lang="en-US" altLang="en-US" sz="3600" dirty="0"/>
              <a:t>Potentially Infectious Materials (PIM) Included in These Regulations</a:t>
            </a:r>
            <a:br>
              <a:rPr lang="en-US" altLang="en-US" sz="3600" dirty="0"/>
            </a:br>
            <a:endParaRPr lang="en-US" altLang="en-US" sz="3600" dirty="0"/>
          </a:p>
        </p:txBody>
      </p:sp>
      <p:sp>
        <p:nvSpPr>
          <p:cNvPr id="63491" name="Content Placeholder 2"/>
          <p:cNvSpPr>
            <a:spLocks noGrp="1"/>
          </p:cNvSpPr>
          <p:nvPr>
            <p:ph idx="1"/>
          </p:nvPr>
        </p:nvSpPr>
        <p:spPr>
          <a:xfrm>
            <a:off x="457200" y="1417638"/>
            <a:ext cx="8229600" cy="4708525"/>
          </a:xfrm>
        </p:spPr>
        <p:txBody>
          <a:bodyPr/>
          <a:lstStyle/>
          <a:p>
            <a:pPr eaLnBrk="1" hangingPunct="1"/>
            <a:r>
              <a:rPr lang="en-US" altLang="en-US" sz="2000" dirty="0"/>
              <a:t>These human body fluids: (A) blood; (B) vaginal secretions; (C) cerebrospinal fluid; (D) synovial fluid:  (E) pleural fluid; (F)pericardial fluid; (G) peritoneal fluid; (H) amniotic fluid; (I) semen ; (J) saliva contaminated with blood (K) all body fluids in situations where it is difficult or impossible to differentiate between body fluids</a:t>
            </a:r>
          </a:p>
          <a:p>
            <a:pPr eaLnBrk="1" hangingPunct="1"/>
            <a:endParaRPr lang="en-US" altLang="en-US" sz="2000" dirty="0"/>
          </a:p>
          <a:p>
            <a:pPr eaLnBrk="1" hangingPunct="1"/>
            <a:r>
              <a:rPr lang="en-US" altLang="en-US" sz="2000" dirty="0"/>
              <a:t>Any unfixed tissue or organ (other than intact skin) from a living or dead human.</a:t>
            </a:r>
          </a:p>
          <a:p>
            <a:pPr eaLnBrk="1" hangingPunct="1"/>
            <a:endParaRPr lang="en-US" altLang="en-US" sz="2000" dirty="0"/>
          </a:p>
          <a:p>
            <a:pPr eaLnBrk="1" hangingPunct="1"/>
            <a:r>
              <a:rPr lang="en-US" altLang="en-US" sz="2000" dirty="0"/>
              <a:t>HIV-containing cell or tissue cultures, organ cultures, and HIV- or HBV-containing culture media or other solutions;</a:t>
            </a:r>
          </a:p>
          <a:p>
            <a:pPr eaLnBrk="1" hangingPunct="1"/>
            <a:endParaRPr lang="en-US" altLang="en-US" sz="2000" dirty="0"/>
          </a:p>
          <a:p>
            <a:pPr eaLnBrk="1" hangingPunct="1"/>
            <a:r>
              <a:rPr lang="en-US" altLang="en-US" sz="2000" dirty="0"/>
              <a:t>Blood, organs or other tissues from experimental animals infected with HIV or HBV.</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algn="l" eaLnBrk="1" hangingPunct="1"/>
            <a:r>
              <a:rPr lang="en-US" altLang="en-US" sz="3600" dirty="0"/>
              <a:t>Common Routes of Exposure to These Pathogens in Your Workplace?</a:t>
            </a:r>
          </a:p>
        </p:txBody>
      </p:sp>
      <p:sp>
        <p:nvSpPr>
          <p:cNvPr id="11267" name="Rectangle 3"/>
          <p:cNvSpPr>
            <a:spLocks noGrp="1" noChangeArrowheads="1"/>
          </p:cNvSpPr>
          <p:nvPr>
            <p:ph type="body" idx="1"/>
          </p:nvPr>
        </p:nvSpPr>
        <p:spPr/>
        <p:txBody>
          <a:bodyPr/>
          <a:lstStyle/>
          <a:p>
            <a:pPr eaLnBrk="1" hangingPunct="1">
              <a:lnSpc>
                <a:spcPct val="90000"/>
              </a:lnSpc>
              <a:defRPr/>
            </a:pPr>
            <a:r>
              <a:rPr lang="en-US" altLang="en-US" sz="2800" dirty="0"/>
              <a:t>Being stuck with a contaminated sharp object such as a needle</a:t>
            </a:r>
          </a:p>
          <a:p>
            <a:pPr eaLnBrk="1" hangingPunct="1">
              <a:lnSpc>
                <a:spcPct val="90000"/>
              </a:lnSpc>
              <a:defRPr/>
            </a:pPr>
            <a:r>
              <a:rPr lang="en-US" altLang="en-US" sz="2800" dirty="0"/>
              <a:t>Entry of pathogens from contaminated material into a wound, burn or other break in the skin</a:t>
            </a:r>
          </a:p>
          <a:p>
            <a:pPr eaLnBrk="1" hangingPunct="1">
              <a:lnSpc>
                <a:spcPct val="90000"/>
              </a:lnSpc>
              <a:defRPr/>
            </a:pPr>
            <a:r>
              <a:rPr lang="en-US" altLang="en-US" sz="2800" dirty="0"/>
              <a:t>Splashing of contaminated materials into eyes, nose or mouth</a:t>
            </a:r>
          </a:p>
          <a:p>
            <a:pPr eaLnBrk="1" hangingPunct="1">
              <a:lnSpc>
                <a:spcPct val="90000"/>
              </a:lnSpc>
              <a:defRPr/>
            </a:pPr>
            <a:r>
              <a:rPr lang="en-US" altLang="en-US" sz="2800" dirty="0"/>
              <a:t>Entry through sexual contact with an infected person</a:t>
            </a:r>
          </a:p>
          <a:p>
            <a:pPr eaLnBrk="1" hangingPunct="1">
              <a:lnSpc>
                <a:spcPct val="90000"/>
              </a:lnSpc>
              <a:defRPr/>
            </a:pPr>
            <a:r>
              <a:rPr lang="en-US" altLang="en-US" sz="2800" dirty="0"/>
              <a:t>Bites from HIV or HBV-infected laboratory animals</a:t>
            </a:r>
          </a:p>
          <a:p>
            <a:pPr eaLnBrk="1" hangingPunct="1">
              <a:lnSpc>
                <a:spcPct val="90000"/>
              </a:lnSpc>
              <a:defRPr/>
            </a:pPr>
            <a:endParaRPr lang="en-US" altLang="en-US" dirty="0"/>
          </a:p>
          <a:p>
            <a:pPr eaLnBrk="1" hangingPunct="1">
              <a:lnSpc>
                <a:spcPct val="90000"/>
              </a:lnSpc>
              <a:defRPr/>
            </a:pPr>
            <a:endParaRPr lang="en-US" altLang="en-US" dirty="0"/>
          </a:p>
          <a:p>
            <a:pPr eaLnBrk="1" hangingPunct="1">
              <a:lnSpc>
                <a:spcPct val="90000"/>
              </a:lnSpc>
              <a:defRPr/>
            </a:pPr>
            <a:endParaRPr lang="en-US"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57200" y="152400"/>
            <a:ext cx="8229600" cy="1447800"/>
          </a:xfrm>
        </p:spPr>
        <p:txBody>
          <a:bodyPr/>
          <a:lstStyle/>
          <a:p>
            <a:pPr algn="l" eaLnBrk="1" hangingPunct="1"/>
            <a:br>
              <a:rPr lang="en-US" altLang="en-US" sz="3200" dirty="0"/>
            </a:br>
            <a:r>
              <a:rPr lang="en-US" altLang="en-US" sz="3600" dirty="0"/>
              <a:t>What must you do to protect yourself and others from these agents and to comply with the </a:t>
            </a:r>
            <a:r>
              <a:rPr lang="en-US" altLang="en-US" sz="3600" u="sng" dirty="0"/>
              <a:t>law</a:t>
            </a:r>
            <a:r>
              <a:rPr lang="en-US" altLang="en-US" sz="3600" dirty="0"/>
              <a:t>?</a:t>
            </a:r>
            <a:br>
              <a:rPr lang="en-US" altLang="en-US" sz="3600" dirty="0"/>
            </a:br>
            <a:endParaRPr lang="en-US" altLang="en-US" sz="3600" dirty="0"/>
          </a:p>
        </p:txBody>
      </p:sp>
      <p:sp>
        <p:nvSpPr>
          <p:cNvPr id="66563" name="Rectangle 3"/>
          <p:cNvSpPr>
            <a:spLocks noGrp="1" noChangeArrowheads="1"/>
          </p:cNvSpPr>
          <p:nvPr>
            <p:ph type="body" idx="1"/>
          </p:nvPr>
        </p:nvSpPr>
        <p:spPr/>
        <p:txBody>
          <a:bodyPr/>
          <a:lstStyle/>
          <a:p>
            <a:pPr eaLnBrk="1" hangingPunct="1"/>
            <a:endParaRPr lang="en-US" altLang="en-US" sz="2400" dirty="0"/>
          </a:p>
          <a:p>
            <a:pPr eaLnBrk="1" hangingPunct="1"/>
            <a:r>
              <a:rPr lang="en-US" altLang="en-US" sz="2800" dirty="0"/>
              <a:t>Stay informed by reading and following the Louisiana Tech University Exposure Control Plan for </a:t>
            </a:r>
            <a:r>
              <a:rPr lang="en-US" altLang="en-US" sz="2800" dirty="0" err="1"/>
              <a:t>Bloodborne</a:t>
            </a:r>
            <a:r>
              <a:rPr lang="en-US" altLang="en-US" sz="2800" dirty="0"/>
              <a:t> Pathogens</a:t>
            </a:r>
          </a:p>
          <a:p>
            <a:pPr eaLnBrk="1" hangingPunct="1"/>
            <a:endParaRPr lang="en-US" altLang="en-US" sz="2800" dirty="0"/>
          </a:p>
          <a:p>
            <a:pPr eaLnBrk="1" hangingPunct="1"/>
            <a:r>
              <a:rPr lang="en-US" altLang="en-US" sz="2800" dirty="0"/>
              <a:t>Practice Universal Precautions</a:t>
            </a:r>
          </a:p>
          <a:p>
            <a:pPr eaLnBrk="1" hangingPunct="1"/>
            <a:endParaRPr lang="en-US" altLang="en-US" sz="2800" dirty="0"/>
          </a:p>
          <a:p>
            <a:pPr eaLnBrk="1" hangingPunct="1"/>
            <a:r>
              <a:rPr lang="en-US" altLang="en-US" sz="2800" dirty="0"/>
              <a:t>Be properly trained in how to safely  perform you assigned tasks</a:t>
            </a:r>
          </a:p>
          <a:p>
            <a:pPr algn="ctr" eaLnBrk="1" hangingPunct="1"/>
            <a:endParaRPr lang="en-US" altLang="en-US" sz="2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pPr algn="l"/>
            <a:r>
              <a:rPr lang="en-US" altLang="en-US" sz="3600" dirty="0"/>
              <a:t>Pertinent  Documents</a:t>
            </a:r>
          </a:p>
        </p:txBody>
      </p:sp>
      <p:sp>
        <p:nvSpPr>
          <p:cNvPr id="67587" name="Content Placeholder 2"/>
          <p:cNvSpPr>
            <a:spLocks noGrp="1"/>
          </p:cNvSpPr>
          <p:nvPr>
            <p:ph idx="1"/>
          </p:nvPr>
        </p:nvSpPr>
        <p:spPr/>
        <p:txBody>
          <a:bodyPr/>
          <a:lstStyle/>
          <a:p>
            <a:r>
              <a:rPr lang="en-US" altLang="en-US" sz="2400" dirty="0"/>
              <a:t>Federal OSHA Bloodborne Pathogen Standards</a:t>
            </a:r>
          </a:p>
          <a:p>
            <a:endParaRPr lang="en-US" altLang="en-US" sz="2400" dirty="0"/>
          </a:p>
          <a:p>
            <a:r>
              <a:rPr lang="en-US" altLang="en-US" sz="2400" dirty="0"/>
              <a:t>Louisiana Tech University </a:t>
            </a:r>
            <a:r>
              <a:rPr lang="en-US" altLang="en-US" sz="2400" dirty="0">
                <a:hlinkClick r:id="rId2"/>
              </a:rPr>
              <a:t>Policy 4215- Exposure Control Plan for Bloodborne Pathogens ( The “Plan”)</a:t>
            </a:r>
            <a:endParaRPr lang="en-US" altLang="en-US" sz="2400" dirty="0"/>
          </a:p>
          <a:p>
            <a:endParaRPr lang="en-US" altLang="en-US" sz="2400" dirty="0"/>
          </a:p>
          <a:p>
            <a:r>
              <a:rPr lang="en-US" altLang="en-US" sz="2400" dirty="0"/>
              <a:t>Louisiana Tech University Policy 4202- Emergency Guidelines, including  Medical and First Aid</a:t>
            </a:r>
          </a:p>
          <a:p>
            <a:endParaRPr lang="en-US" altLang="en-US" sz="2400" dirty="0"/>
          </a:p>
          <a:p>
            <a:r>
              <a:rPr lang="en-US" altLang="en-US" sz="2400" dirty="0"/>
              <a:t>Site Specific/Task Specific Bloodborne Pathogen Action Plans developed by Individual Budget Units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85800" y="385763"/>
            <a:ext cx="7772400" cy="1108075"/>
          </a:xfrm>
        </p:spPr>
        <p:txBody>
          <a:bodyPr/>
          <a:lstStyle/>
          <a:p>
            <a:pPr algn="l" eaLnBrk="1" hangingPunct="1"/>
            <a:r>
              <a:rPr lang="en-US" altLang="en-US" sz="3600" dirty="0"/>
              <a:t>Scope of the Exposure Control Plan</a:t>
            </a:r>
          </a:p>
        </p:txBody>
      </p:sp>
      <p:sp>
        <p:nvSpPr>
          <p:cNvPr id="17411" name="Rectangle 3"/>
          <p:cNvSpPr>
            <a:spLocks noGrp="1" noChangeArrowheads="1"/>
          </p:cNvSpPr>
          <p:nvPr>
            <p:ph type="body" idx="1"/>
          </p:nvPr>
        </p:nvSpPr>
        <p:spPr>
          <a:xfrm>
            <a:off x="685800" y="1371600"/>
            <a:ext cx="7772400" cy="4724400"/>
          </a:xfrm>
        </p:spPr>
        <p:txBody>
          <a:bodyPr/>
          <a:lstStyle/>
          <a:p>
            <a:pPr marL="0" indent="0" eaLnBrk="1" hangingPunct="1">
              <a:buFont typeface="Wingdings" panose="05000000000000000000" pitchFamily="2" charset="2"/>
              <a:buNone/>
              <a:defRPr/>
            </a:pPr>
            <a:r>
              <a:rPr lang="en-US" altLang="en-US" sz="2000" dirty="0"/>
              <a:t>The “Plan” covers all employees who could be “reasonably anticipated” as a result of performing their job duties to come in contact with human blood, blood components, human body fluids, un-fixed human tissue and/or HIV- or HBV- containing cultures. </a:t>
            </a:r>
          </a:p>
          <a:p>
            <a:pPr marL="0" indent="0" algn="ctr" eaLnBrk="1" hangingPunct="1">
              <a:buFont typeface="Wingdings" panose="05000000000000000000" pitchFamily="2" charset="2"/>
              <a:buNone/>
              <a:defRPr/>
            </a:pPr>
            <a:endParaRPr lang="en-US" altLang="en-US" sz="2000" dirty="0"/>
          </a:p>
          <a:p>
            <a:pPr eaLnBrk="1" hangingPunct="1">
              <a:defRPr/>
            </a:pPr>
            <a:r>
              <a:rPr lang="en-US" altLang="en-US" sz="2000" dirty="0"/>
              <a:t>It identifies task, procedures and job classifications within the University where occupational exposure to blood or other potentially infectious materials may could be “reasonably anticipated”</a:t>
            </a:r>
          </a:p>
          <a:p>
            <a:pPr eaLnBrk="1" hangingPunct="1">
              <a:defRPr/>
            </a:pPr>
            <a:endParaRPr lang="en-US" altLang="en-US" sz="2000" dirty="0"/>
          </a:p>
          <a:p>
            <a:pPr eaLnBrk="1" hangingPunct="1">
              <a:defRPr/>
            </a:pPr>
            <a:r>
              <a:rPr lang="en-US" altLang="en-US" sz="2000" dirty="0"/>
              <a:t>It dictates the schedule for implementing the other parts of the Standard;</a:t>
            </a:r>
          </a:p>
          <a:p>
            <a:pPr eaLnBrk="1" hangingPunct="1">
              <a:defRPr/>
            </a:pPr>
            <a:endParaRPr lang="en-US" altLang="en-US" sz="2000" dirty="0"/>
          </a:p>
          <a:p>
            <a:pPr eaLnBrk="1" hangingPunct="1">
              <a:defRPr/>
            </a:pPr>
            <a:r>
              <a:rPr lang="en-US" altLang="en-US" sz="2000" dirty="0"/>
              <a:t> It contain a “Responsibility Matrix” which list those who are accountable for implementing and updating the Plan</a:t>
            </a:r>
          </a:p>
          <a:p>
            <a:pPr algn="ctr" eaLnBrk="1" hangingPunct="1">
              <a:defRPr/>
            </a:pPr>
            <a:endParaRPr lang="en-US" altLang="en-US" sz="2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algn="l" eaLnBrk="1" hangingPunct="1"/>
            <a:r>
              <a:rPr lang="en-US" altLang="en-US" sz="3600" dirty="0"/>
              <a:t>Scope of the Exposure Control Plan- Cont’d</a:t>
            </a:r>
          </a:p>
        </p:txBody>
      </p:sp>
      <p:sp>
        <p:nvSpPr>
          <p:cNvPr id="69635" name="Rectangle 3"/>
          <p:cNvSpPr>
            <a:spLocks noGrp="1" noChangeArrowheads="1"/>
          </p:cNvSpPr>
          <p:nvPr>
            <p:ph type="body" idx="1"/>
          </p:nvPr>
        </p:nvSpPr>
        <p:spPr/>
        <p:txBody>
          <a:bodyPr/>
          <a:lstStyle/>
          <a:p>
            <a:pPr eaLnBrk="1" hangingPunct="1"/>
            <a:r>
              <a:rPr lang="en-US" altLang="en-US" sz="2400"/>
              <a:t>It contains a written procedure for evaluation of exposure incidents</a:t>
            </a:r>
          </a:p>
          <a:p>
            <a:pPr eaLnBrk="1" hangingPunct="1"/>
            <a:endParaRPr lang="en-US" altLang="en-US" sz="2400"/>
          </a:p>
          <a:p>
            <a:pPr eaLnBrk="1" hangingPunct="1"/>
            <a:r>
              <a:rPr lang="en-US" altLang="en-US" sz="2400"/>
              <a:t>It contains a process for review and update of the Plan to reflect new procedures, tasks, or processes where occupational exposure may occur. </a:t>
            </a:r>
          </a:p>
          <a:p>
            <a:pPr eaLnBrk="1" hangingPunct="1"/>
            <a:endParaRPr lang="en-US" altLang="en-US" sz="2400"/>
          </a:p>
          <a:p>
            <a:pPr eaLnBrk="1" hangingPunct="1"/>
            <a:r>
              <a:rPr lang="en-US" altLang="en-US" sz="2400"/>
              <a:t>It contain a process for review and update of the Plan to reflect new or revised employee positions in which occupational exposure may occur are identified</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algn="l" eaLnBrk="1" hangingPunct="1"/>
            <a:r>
              <a:rPr lang="en-US" altLang="en-US" sz="3600" dirty="0"/>
              <a:t>Exposure Con</a:t>
            </a:r>
            <a:r>
              <a:rPr lang="en-US" altLang="en-US" sz="4000" dirty="0"/>
              <a:t>trol Plan- Methods of Compliance</a:t>
            </a:r>
          </a:p>
        </p:txBody>
      </p:sp>
      <p:sp>
        <p:nvSpPr>
          <p:cNvPr id="70659" name="Rectangle 3"/>
          <p:cNvSpPr>
            <a:spLocks noGrp="1" noChangeArrowheads="1"/>
          </p:cNvSpPr>
          <p:nvPr>
            <p:ph type="body" idx="1"/>
          </p:nvPr>
        </p:nvSpPr>
        <p:spPr>
          <a:xfrm>
            <a:off x="685800" y="1770063"/>
            <a:ext cx="7772400" cy="4325937"/>
          </a:xfrm>
        </p:spPr>
        <p:txBody>
          <a:bodyPr/>
          <a:lstStyle/>
          <a:p>
            <a:pPr eaLnBrk="1" hangingPunct="1"/>
            <a:r>
              <a:rPr lang="en-US" altLang="en-US" sz="2400" dirty="0"/>
              <a:t>Universal Precautions</a:t>
            </a:r>
          </a:p>
          <a:p>
            <a:pPr eaLnBrk="1" hangingPunct="1"/>
            <a:r>
              <a:rPr lang="en-US" altLang="en-US" sz="2400" dirty="0"/>
              <a:t>Engineering and Work Practice Controls</a:t>
            </a:r>
          </a:p>
          <a:p>
            <a:pPr eaLnBrk="1" hangingPunct="1"/>
            <a:r>
              <a:rPr lang="en-US" altLang="en-US" sz="2400" dirty="0"/>
              <a:t>Personal Protective Equipment</a:t>
            </a:r>
          </a:p>
          <a:p>
            <a:pPr eaLnBrk="1" hangingPunct="1"/>
            <a:r>
              <a:rPr lang="en-US" altLang="en-US" sz="2400" dirty="0"/>
              <a:t>Housekeeping</a:t>
            </a:r>
          </a:p>
          <a:p>
            <a:pPr eaLnBrk="1" hangingPunct="1"/>
            <a:r>
              <a:rPr lang="en-US" altLang="en-US" sz="2400" dirty="0"/>
              <a:t>Hepatitis B Vaccinations</a:t>
            </a:r>
          </a:p>
          <a:p>
            <a:pPr eaLnBrk="1" hangingPunct="1"/>
            <a:r>
              <a:rPr lang="en-US" altLang="en-US" sz="2400" dirty="0"/>
              <a:t>Post-exposure Evaluations and Follow-up</a:t>
            </a:r>
          </a:p>
          <a:p>
            <a:pPr eaLnBrk="1" hangingPunct="1"/>
            <a:r>
              <a:rPr lang="en-US" altLang="en-US" sz="2400" dirty="0"/>
              <a:t>Hazard Communication ( Labels and Signs)</a:t>
            </a:r>
          </a:p>
          <a:p>
            <a:pPr eaLnBrk="1" hangingPunct="1"/>
            <a:r>
              <a:rPr lang="en-US" altLang="en-US" sz="2400" dirty="0"/>
              <a:t>Recordkeeping</a:t>
            </a:r>
          </a:p>
          <a:p>
            <a:pPr eaLnBrk="1" hangingPunct="1"/>
            <a:r>
              <a:rPr lang="en-US" altLang="en-US" sz="2400" dirty="0"/>
              <a:t>Cleanup of Spills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85800" y="609600"/>
            <a:ext cx="7772400" cy="1050925"/>
          </a:xfrm>
        </p:spPr>
        <p:txBody>
          <a:bodyPr/>
          <a:lstStyle/>
          <a:p>
            <a:pPr algn="l" eaLnBrk="1" hangingPunct="1"/>
            <a:r>
              <a:rPr lang="en-US" altLang="en-US" sz="3600" dirty="0"/>
              <a:t>Exposure Control Plan-Post Exposure and Follow-up Plan</a:t>
            </a:r>
          </a:p>
        </p:txBody>
      </p:sp>
      <p:sp>
        <p:nvSpPr>
          <p:cNvPr id="71683" name="Rectangle 3"/>
          <p:cNvSpPr>
            <a:spLocks noGrp="1" noChangeArrowheads="1"/>
          </p:cNvSpPr>
          <p:nvPr>
            <p:ph type="body" idx="1"/>
          </p:nvPr>
        </p:nvSpPr>
        <p:spPr>
          <a:xfrm>
            <a:off x="685800" y="1736725"/>
            <a:ext cx="7772400" cy="4748213"/>
          </a:xfrm>
        </p:spPr>
        <p:txBody>
          <a:bodyPr/>
          <a:lstStyle/>
          <a:p>
            <a:pPr algn="ctr" eaLnBrk="1" hangingPunct="1">
              <a:lnSpc>
                <a:spcPct val="80000"/>
              </a:lnSpc>
              <a:buFont typeface="Wingdings" panose="05000000000000000000" pitchFamily="2" charset="2"/>
              <a:buNone/>
            </a:pPr>
            <a:endParaRPr lang="en-US" altLang="en-US" sz="2400" b="1" u="sng" dirty="0"/>
          </a:p>
          <a:p>
            <a:pPr eaLnBrk="1" hangingPunct="1">
              <a:lnSpc>
                <a:spcPct val="80000"/>
              </a:lnSpc>
            </a:pPr>
            <a:r>
              <a:rPr lang="en-US" altLang="en-US" sz="2400" dirty="0"/>
              <a:t>All exposures to human blood or other body fluids which  occurs via stick, splatter, ingestion must be reported to the supervisor, IMMEDIATELY. If injuries are involved, follow University Policy 4203- Emergency Guidelines/ Medical and First Aid.</a:t>
            </a:r>
          </a:p>
          <a:p>
            <a:pPr eaLnBrk="1" hangingPunct="1">
              <a:lnSpc>
                <a:spcPct val="80000"/>
              </a:lnSpc>
            </a:pPr>
            <a:r>
              <a:rPr lang="en-US" altLang="en-US" sz="2400" dirty="0"/>
              <a:t>The Supervisor must complete an Incidence Report Form  to document the Exposure and/or accident. </a:t>
            </a:r>
          </a:p>
          <a:p>
            <a:pPr eaLnBrk="1" hangingPunct="1">
              <a:lnSpc>
                <a:spcPct val="80000"/>
              </a:lnSpc>
            </a:pPr>
            <a:r>
              <a:rPr lang="en-US" altLang="en-US" sz="2400" dirty="0"/>
              <a:t>At a minimum, the Incidence Report must contain, for </a:t>
            </a:r>
            <a:r>
              <a:rPr lang="en-US" altLang="en-US" sz="2400" u="sng" dirty="0"/>
              <a:t>each</a:t>
            </a:r>
            <a:r>
              <a:rPr lang="en-US" altLang="en-US" sz="2400" dirty="0"/>
              <a:t> incident: (</a:t>
            </a:r>
            <a:r>
              <a:rPr lang="en-US" altLang="en-US" sz="2400" dirty="0">
                <a:sym typeface="Wingdings" panose="05000000000000000000" pitchFamily="2" charset="2"/>
              </a:rPr>
              <a:t>1) Route of Exposure; (2) </a:t>
            </a:r>
            <a:r>
              <a:rPr lang="en-US" altLang="en-US" sz="2400" dirty="0"/>
              <a:t>Type and brand of device involved in the exposure; (3) Identification of the source individual from which the body fluid came; (4) Department or area where the  incident occurred; (5)Description of incident</a:t>
            </a:r>
          </a:p>
          <a:p>
            <a:pPr eaLnBrk="1" hangingPunct="1">
              <a:lnSpc>
                <a:spcPct val="80000"/>
              </a:lnSpc>
            </a:pPr>
            <a:endParaRPr lang="en-US" altLang="en-US" sz="2400" dirty="0"/>
          </a:p>
          <a:p>
            <a:pPr eaLnBrk="1" hangingPunct="1">
              <a:lnSpc>
                <a:spcPct val="80000"/>
              </a:lnSpc>
            </a:pPr>
            <a:endParaRPr lang="en-US" altLang="en-US" sz="24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algn="l" eaLnBrk="1" hangingPunct="1"/>
            <a:r>
              <a:rPr lang="en-US" altLang="en-US" sz="3600" dirty="0"/>
              <a:t>Exposure Control Plan-Post-Exposure Follow up Plan -Cont’d</a:t>
            </a:r>
          </a:p>
        </p:txBody>
      </p:sp>
      <p:sp>
        <p:nvSpPr>
          <p:cNvPr id="72707" name="Rectangle 3"/>
          <p:cNvSpPr>
            <a:spLocks noGrp="1" noChangeArrowheads="1"/>
          </p:cNvSpPr>
          <p:nvPr>
            <p:ph type="body" idx="1"/>
          </p:nvPr>
        </p:nvSpPr>
        <p:spPr>
          <a:xfrm>
            <a:off x="685800" y="1944688"/>
            <a:ext cx="7772400" cy="4114800"/>
          </a:xfrm>
        </p:spPr>
        <p:txBody>
          <a:bodyPr/>
          <a:lstStyle/>
          <a:p>
            <a:pPr eaLnBrk="1" hangingPunct="1">
              <a:lnSpc>
                <a:spcPct val="80000"/>
              </a:lnSpc>
              <a:buFont typeface="Wingdings" panose="05000000000000000000" pitchFamily="2" charset="2"/>
              <a:buNone/>
            </a:pPr>
            <a:r>
              <a:rPr lang="en-US" altLang="en-US" sz="2400" dirty="0"/>
              <a:t>The University Student Health Center shall conduct a confidential medical evaluation of the exposed employee to include</a:t>
            </a:r>
            <a:r>
              <a:rPr lang="en-US" altLang="en-US" dirty="0"/>
              <a:t>:</a:t>
            </a:r>
          </a:p>
          <a:p>
            <a:pPr eaLnBrk="1" hangingPunct="1">
              <a:lnSpc>
                <a:spcPct val="80000"/>
              </a:lnSpc>
            </a:pPr>
            <a:r>
              <a:rPr lang="en-US" altLang="en-US" sz="2000" dirty="0"/>
              <a:t>Documenting circumstance of exposure ;</a:t>
            </a:r>
          </a:p>
          <a:p>
            <a:pPr eaLnBrk="1" hangingPunct="1">
              <a:lnSpc>
                <a:spcPct val="80000"/>
              </a:lnSpc>
            </a:pPr>
            <a:r>
              <a:rPr lang="en-US" altLang="en-US" sz="2000" dirty="0"/>
              <a:t>Collecting blood from the source individual ( if known) for HBV and HIV serological testing. Results of the source individual’s testing is made available to the exposed employee;</a:t>
            </a:r>
          </a:p>
          <a:p>
            <a:pPr eaLnBrk="1" hangingPunct="1">
              <a:lnSpc>
                <a:spcPct val="80000"/>
              </a:lnSpc>
            </a:pPr>
            <a:r>
              <a:rPr lang="en-US" altLang="en-US" sz="2000" dirty="0"/>
              <a:t>Collecting and testing exposed employee’s blood for HBV and HIV serological status;</a:t>
            </a:r>
          </a:p>
          <a:p>
            <a:pPr eaLnBrk="1" hangingPunct="1">
              <a:lnSpc>
                <a:spcPct val="80000"/>
              </a:lnSpc>
            </a:pPr>
            <a:r>
              <a:rPr lang="en-US" altLang="en-US" sz="2000" dirty="0"/>
              <a:t>Providing post exposure prophylaxis as recommended by the USPHS when medically indicated;</a:t>
            </a:r>
          </a:p>
          <a:p>
            <a:pPr eaLnBrk="1" hangingPunct="1">
              <a:lnSpc>
                <a:spcPct val="80000"/>
              </a:lnSpc>
            </a:pPr>
            <a:r>
              <a:rPr lang="en-US" altLang="en-US" sz="2000" dirty="0"/>
              <a:t>Providing post exposure counseling;</a:t>
            </a:r>
          </a:p>
          <a:p>
            <a:pPr eaLnBrk="1" hangingPunct="1">
              <a:lnSpc>
                <a:spcPct val="80000"/>
              </a:lnSpc>
            </a:pPr>
            <a:r>
              <a:rPr lang="en-US" altLang="en-US" sz="2000" dirty="0"/>
              <a:t>Follow up serological testing and treatment, if necessary.</a:t>
            </a:r>
          </a:p>
          <a:p>
            <a:pPr eaLnBrk="1" hangingPunct="1">
              <a:lnSpc>
                <a:spcPct val="80000"/>
              </a:lnSpc>
            </a:pPr>
            <a:endParaRPr lang="en-US" altLang="en-US" sz="2000" dirty="0"/>
          </a:p>
          <a:p>
            <a:pPr eaLnBrk="1" hangingPunct="1">
              <a:lnSpc>
                <a:spcPct val="80000"/>
              </a:lnSpc>
            </a:pPr>
            <a:endParaRPr lang="en-US"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itle 1"/>
          <p:cNvSpPr>
            <a:spLocks noGrp="1"/>
          </p:cNvSpPr>
          <p:nvPr>
            <p:ph type="title"/>
          </p:nvPr>
        </p:nvSpPr>
        <p:spPr/>
        <p:txBody>
          <a:bodyPr/>
          <a:lstStyle/>
          <a:p>
            <a:pPr eaLnBrk="1" hangingPunct="1"/>
            <a:r>
              <a:rPr lang="en-US" altLang="en-US" sz="3600" dirty="0"/>
              <a:t>Documentation of This Orientation for </a:t>
            </a:r>
            <a:r>
              <a:rPr lang="en-US" altLang="en-US" sz="3600" b="1" u="sng" dirty="0"/>
              <a:t>New</a:t>
            </a:r>
            <a:r>
              <a:rPr lang="en-US" altLang="en-US" sz="3600" dirty="0"/>
              <a:t> Employees</a:t>
            </a:r>
          </a:p>
        </p:txBody>
      </p:sp>
      <p:sp>
        <p:nvSpPr>
          <p:cNvPr id="3" name="Content Placeholder 2"/>
          <p:cNvSpPr>
            <a:spLocks noGrp="1"/>
          </p:cNvSpPr>
          <p:nvPr>
            <p:ph idx="1"/>
          </p:nvPr>
        </p:nvSpPr>
        <p:spPr/>
        <p:txBody>
          <a:bodyPr/>
          <a:lstStyle/>
          <a:p>
            <a:pPr eaLnBrk="1" hangingPunct="1">
              <a:lnSpc>
                <a:spcPct val="90000"/>
              </a:lnSpc>
              <a:buFont typeface="Wingdings" pitchFamily="2" charset="2"/>
              <a:buNone/>
              <a:defRPr/>
            </a:pPr>
            <a:r>
              <a:rPr lang="en-US" sz="2400" dirty="0"/>
              <a:t>These orientations must be documented by you and your Supervisor on the “New Employee Safety/Risk Management Orientation Form” which was provided to you by the Office of Human Resources. You must also complete and submit the Certificate of Completion found at the end of this course. This form and certificate must be returned to Human Resources on or before 30 days of your date of hire.</a:t>
            </a:r>
          </a:p>
          <a:p>
            <a:pPr eaLnBrk="1" hangingPunct="1">
              <a:lnSpc>
                <a:spcPct val="90000"/>
              </a:lnSpc>
              <a:buFont typeface="Wingdings" pitchFamily="2" charset="2"/>
              <a:buNone/>
              <a:defRPr/>
            </a:pPr>
            <a:endParaRPr lang="en-US" sz="2400" dirty="0"/>
          </a:p>
          <a:p>
            <a:pPr eaLnBrk="1" hangingPunct="1">
              <a:lnSpc>
                <a:spcPct val="90000"/>
              </a:lnSpc>
              <a:buNone/>
              <a:defRPr/>
            </a:pPr>
            <a:r>
              <a:rPr lang="en-US" sz="2400" dirty="0"/>
              <a:t>You must also review the </a:t>
            </a:r>
            <a:r>
              <a:rPr lang="en-US" sz="2400" dirty="0">
                <a:hlinkClick r:id="rId2"/>
              </a:rPr>
              <a:t>Louisiana Tech University Manual of Policies and Procedures</a:t>
            </a:r>
            <a:r>
              <a:rPr lang="en-US" sz="2400" dirty="0"/>
              <a:t>. </a:t>
            </a:r>
            <a:r>
              <a:rPr lang="en-US" sz="2400" b="1" dirty="0">
                <a:highlight>
                  <a:srgbClr val="FFFF00"/>
                </a:highlight>
              </a:rPr>
              <a:t>It is mandatory that you click </a:t>
            </a:r>
            <a:r>
              <a:rPr lang="en-US" sz="2400" b="1" dirty="0">
                <a:highlight>
                  <a:srgbClr val="FFFF00"/>
                </a:highlight>
                <a:hlinkClick r:id="rId2"/>
              </a:rPr>
              <a:t>here</a:t>
            </a:r>
            <a:r>
              <a:rPr lang="en-US" sz="2400" b="1" dirty="0">
                <a:highlight>
                  <a:srgbClr val="FFFF00"/>
                </a:highlight>
              </a:rPr>
              <a:t> to review each policy within the Manual of Policies and Procedures to become familiar with its content.</a:t>
            </a:r>
          </a:p>
          <a:p>
            <a:pPr eaLnBrk="1" hangingPunct="1">
              <a:lnSpc>
                <a:spcPct val="90000"/>
              </a:lnSpc>
              <a:buFont typeface="Wingdings" pitchFamily="2" charset="2"/>
              <a:buNone/>
              <a:defRPr/>
            </a:pPr>
            <a:endParaRPr lang="en-US" sz="1800" dirty="0"/>
          </a:p>
          <a:p>
            <a:pPr marL="0" indent="0" algn="ctr" eaLnBrk="1" hangingPunct="1">
              <a:buNone/>
              <a:defRPr/>
            </a:pPr>
            <a:endParaRPr lang="en-US" sz="1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en-US" altLang="en-US" sz="3600" dirty="0"/>
              <a:t>Exposure Control Plan- Recordkeeping</a:t>
            </a:r>
          </a:p>
        </p:txBody>
      </p:sp>
      <p:sp>
        <p:nvSpPr>
          <p:cNvPr id="73731" name="Rectangle 3"/>
          <p:cNvSpPr>
            <a:spLocks noGrp="1" noChangeArrowheads="1"/>
          </p:cNvSpPr>
          <p:nvPr>
            <p:ph type="body" idx="1"/>
          </p:nvPr>
        </p:nvSpPr>
        <p:spPr/>
        <p:txBody>
          <a:bodyPr/>
          <a:lstStyle/>
          <a:p>
            <a:pPr eaLnBrk="1" hangingPunct="1">
              <a:lnSpc>
                <a:spcPct val="90000"/>
              </a:lnSpc>
            </a:pPr>
            <a:r>
              <a:rPr lang="en-US" altLang="en-US"/>
              <a:t>Medical records on each employee with occupational exposure to BBP must be kept for the duration of employment + </a:t>
            </a:r>
            <a:r>
              <a:rPr lang="en-US" altLang="en-US" b="1" u="sng"/>
              <a:t>30 years;</a:t>
            </a:r>
          </a:p>
          <a:p>
            <a:pPr eaLnBrk="1" hangingPunct="1">
              <a:lnSpc>
                <a:spcPct val="90000"/>
              </a:lnSpc>
            </a:pPr>
            <a:r>
              <a:rPr lang="en-US" altLang="en-US"/>
              <a:t>All medical records must be kept confidential and are not available to the employer;</a:t>
            </a:r>
          </a:p>
          <a:p>
            <a:pPr eaLnBrk="1" hangingPunct="1">
              <a:lnSpc>
                <a:spcPct val="90000"/>
              </a:lnSpc>
            </a:pPr>
            <a:r>
              <a:rPr lang="en-US" altLang="en-US"/>
              <a:t>All medical records must be made available to the employee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pPr algn="l"/>
            <a:r>
              <a:rPr lang="en-US" altLang="en-US" sz="3600" dirty="0"/>
              <a:t>EXPOSURE CONTROL PLAN- REMOVING BLOOD/BODY FLUIDS</a:t>
            </a:r>
          </a:p>
        </p:txBody>
      </p:sp>
      <p:sp>
        <p:nvSpPr>
          <p:cNvPr id="3" name="Content Placeholder 2"/>
          <p:cNvSpPr>
            <a:spLocks noGrp="1"/>
          </p:cNvSpPr>
          <p:nvPr>
            <p:ph idx="1"/>
          </p:nvPr>
        </p:nvSpPr>
        <p:spPr/>
        <p:txBody>
          <a:bodyPr/>
          <a:lstStyle/>
          <a:p>
            <a:pPr marL="0" indent="0">
              <a:buFont typeface="Wingdings" panose="05000000000000000000" pitchFamily="2" charset="2"/>
              <a:buNone/>
              <a:defRPr/>
            </a:pPr>
            <a:r>
              <a:rPr lang="en-US" sz="2800" u="sng" dirty="0"/>
              <a:t>Human blood or body fluids should be cleaned up immediately after they are discovered. </a:t>
            </a:r>
          </a:p>
          <a:p>
            <a:pPr marL="0" indent="0">
              <a:buFont typeface="Wingdings" panose="05000000000000000000" pitchFamily="2" charset="2"/>
              <a:buNone/>
              <a:defRPr/>
            </a:pPr>
            <a:endParaRPr lang="en-US" sz="2800" u="sng" dirty="0"/>
          </a:p>
          <a:p>
            <a:pPr marL="0" indent="0">
              <a:buFont typeface="Wingdings" panose="05000000000000000000" pitchFamily="2" charset="2"/>
              <a:buNone/>
              <a:defRPr/>
            </a:pPr>
            <a:r>
              <a:rPr lang="en-US" sz="2800" dirty="0"/>
              <a:t>1. Report such spills to your immediate supervisor. </a:t>
            </a:r>
          </a:p>
          <a:p>
            <a:pPr marL="514350" indent="-514350">
              <a:buFont typeface="Wingdings" panose="05000000000000000000" pitchFamily="2" charset="2"/>
              <a:buAutoNum type="arabicPeriod"/>
              <a:defRPr/>
            </a:pPr>
            <a:endParaRPr lang="en-US" sz="2800" dirty="0"/>
          </a:p>
          <a:p>
            <a:pPr marL="0" indent="0">
              <a:buFont typeface="Wingdings" panose="05000000000000000000" pitchFamily="2" charset="2"/>
              <a:buNone/>
              <a:defRPr/>
            </a:pPr>
            <a:r>
              <a:rPr lang="en-US" sz="2800" dirty="0"/>
              <a:t>2. Follow the procedure for cleaning up blood/body fluid spills that is located  in the Exposure Control Plan</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algn="l" eaLnBrk="1" hangingPunct="1"/>
            <a:r>
              <a:rPr lang="en-US" altLang="en-US" sz="3600" dirty="0"/>
              <a:t>Exposure Control Plan- Hazard Communication</a:t>
            </a:r>
          </a:p>
        </p:txBody>
      </p:sp>
      <p:sp>
        <p:nvSpPr>
          <p:cNvPr id="75779" name="Rectangle 3"/>
          <p:cNvSpPr>
            <a:spLocks noGrp="1" noChangeArrowheads="1"/>
          </p:cNvSpPr>
          <p:nvPr>
            <p:ph type="body" idx="1"/>
          </p:nvPr>
        </p:nvSpPr>
        <p:spPr>
          <a:xfrm>
            <a:off x="762000" y="1906588"/>
            <a:ext cx="7772400" cy="4302125"/>
          </a:xfrm>
        </p:spPr>
        <p:txBody>
          <a:bodyPr/>
          <a:lstStyle/>
          <a:p>
            <a:pPr eaLnBrk="1" hangingPunct="1">
              <a:buFont typeface="Wingdings" panose="05000000000000000000" pitchFamily="2" charset="2"/>
              <a:buNone/>
            </a:pPr>
            <a:r>
              <a:rPr lang="en-US" altLang="en-US" sz="2400" dirty="0"/>
              <a:t>	</a:t>
            </a:r>
            <a:r>
              <a:rPr lang="en-US" altLang="en-US" sz="2800" dirty="0"/>
              <a:t>Warning labels which include the OSHA Biohazard symbol must be affixed to containers of regulated waste and refrigerators/freezers or other containers used to store or transport blood or potentially infectious materials. Do not store food or drink for human consumption in these areas.</a:t>
            </a:r>
          </a:p>
          <a:p>
            <a:pPr eaLnBrk="1" hangingPunct="1">
              <a:buFont typeface="Wingdings" panose="05000000000000000000" pitchFamily="2" charset="2"/>
              <a:buNone/>
            </a:pPr>
            <a:endParaRPr lang="en-US" altLang="en-US" sz="2800" dirty="0"/>
          </a:p>
          <a:p>
            <a:pPr eaLnBrk="1" hangingPunct="1">
              <a:buFont typeface="Wingdings" panose="05000000000000000000" pitchFamily="2" charset="2"/>
              <a:buNone/>
            </a:pPr>
            <a:r>
              <a:rPr lang="en-US" altLang="en-US" sz="2800" dirty="0"/>
              <a:t>	</a:t>
            </a:r>
            <a:endParaRPr lang="en-US" altLang="en-US" sz="2800" b="1" u="sng" dirty="0"/>
          </a:p>
          <a:p>
            <a:pPr algn="ctr" eaLnBrk="1" hangingPunct="1">
              <a:buFont typeface="Wingdings" panose="05000000000000000000" pitchFamily="2" charset="2"/>
              <a:buNone/>
            </a:pPr>
            <a:endParaRPr lang="en-US" altLang="en-US" sz="2800" dirty="0"/>
          </a:p>
          <a:p>
            <a:pPr algn="ctr" eaLnBrk="1" hangingPunct="1">
              <a:buFont typeface="Wingdings" panose="05000000000000000000" pitchFamily="2" charset="2"/>
              <a:buNone/>
            </a:pPr>
            <a:endParaRPr lang="en-US" altLang="en-US"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pPr algn="l"/>
            <a:r>
              <a:rPr lang="en-US" altLang="en-US" sz="3600" dirty="0"/>
              <a:t>Additional Resources</a:t>
            </a:r>
          </a:p>
        </p:txBody>
      </p:sp>
      <p:sp>
        <p:nvSpPr>
          <p:cNvPr id="76803" name="Content Placeholder 2"/>
          <p:cNvSpPr>
            <a:spLocks noGrp="1"/>
          </p:cNvSpPr>
          <p:nvPr>
            <p:ph idx="1"/>
          </p:nvPr>
        </p:nvSpPr>
        <p:spPr>
          <a:xfrm>
            <a:off x="497541" y="1684337"/>
            <a:ext cx="8229600" cy="4525963"/>
          </a:xfrm>
        </p:spPr>
        <p:txBody>
          <a:bodyPr/>
          <a:lstStyle/>
          <a:p>
            <a:r>
              <a:rPr lang="en-US" altLang="en-US" sz="2000" dirty="0"/>
              <a:t>Human Immunodeficiency virus: </a:t>
            </a:r>
            <a:r>
              <a:rPr lang="en-US" altLang="en-US" sz="2000" u="sng" dirty="0">
                <a:hlinkClick r:id="rId2" tooltip="Link"/>
              </a:rPr>
              <a:t>http://www.cdc.gov/hiv/default.htm</a:t>
            </a:r>
            <a:endParaRPr lang="en-US" altLang="en-US" sz="2000" u="sng" dirty="0"/>
          </a:p>
          <a:p>
            <a:r>
              <a:rPr lang="en-US" altLang="en-US" sz="2000" u="sng" dirty="0"/>
              <a:t>Hepatitis B: </a:t>
            </a:r>
            <a:r>
              <a:rPr lang="en-US" altLang="en-US" sz="2000" u="sng" dirty="0">
                <a:hlinkClick r:id="rId3" tooltip="Link"/>
              </a:rPr>
              <a:t>http://www.cdc.gov/hepatitis/B/index.htm</a:t>
            </a:r>
            <a:endParaRPr lang="en-US" altLang="en-US" sz="2000" u="sng" dirty="0"/>
          </a:p>
          <a:p>
            <a:r>
              <a:rPr lang="en-US" altLang="en-US" sz="2000" dirty="0"/>
              <a:t>Most Frequently Asked Questions Concerning the Bloodborne Pathogens Standard: </a:t>
            </a:r>
            <a:r>
              <a:rPr lang="en-US" altLang="en-US" sz="2000" dirty="0">
                <a:hlinkClick r:id="rId4"/>
              </a:rPr>
              <a:t>https://www.osha.gov/laws-regs/standardinterpretations/1993-02-01-0</a:t>
            </a:r>
            <a:endParaRPr lang="en-US" altLang="en-US" sz="2000" dirty="0"/>
          </a:p>
          <a:p>
            <a:pPr marL="0" indent="0">
              <a:buNone/>
            </a:pPr>
            <a:endParaRPr lang="en-US" altLang="en-US" sz="2000" dirty="0"/>
          </a:p>
          <a:p>
            <a:r>
              <a:rPr lang="en-US" altLang="en-US" sz="2000" dirty="0"/>
              <a:t>Consult your Budget Unit Head or the Office of Environmental Health and Safety if you have any questions about the University’s </a:t>
            </a:r>
            <a:r>
              <a:rPr lang="en-US" altLang="en-US" sz="2000" dirty="0" err="1"/>
              <a:t>Bloodborne</a:t>
            </a:r>
            <a:r>
              <a:rPr lang="en-US" altLang="en-US" sz="2000" dirty="0"/>
              <a:t> Pathogen policies.</a:t>
            </a:r>
          </a:p>
          <a:p>
            <a:endParaRPr lang="en-US" altLang="en-US" sz="2000" dirty="0"/>
          </a:p>
          <a:p>
            <a:r>
              <a:rPr lang="en-US" altLang="en-US" sz="1600" dirty="0"/>
              <a:t>Sections of Presentation Provided by: U.S. Department of Labor, OSHA, 200 Constitution Avenue NW, Room N-3603, Washington, DC 20210</a:t>
            </a:r>
          </a:p>
          <a:p>
            <a:endParaRPr lang="en-US" altLang="en-US" sz="2400" dirty="0"/>
          </a:p>
          <a:p>
            <a:endParaRPr lang="en-US" altLang="en-US" sz="2400" dirty="0"/>
          </a:p>
          <a:p>
            <a:endParaRPr lang="en-US" altLang="en-US" sz="2400" dirty="0"/>
          </a:p>
          <a:p>
            <a:endParaRPr lang="en-US" altLang="en-US" sz="28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l" eaLnBrk="1" fontAlgn="auto" hangingPunct="1">
              <a:spcAft>
                <a:spcPts val="0"/>
              </a:spcAft>
              <a:defRPr/>
            </a:pPr>
            <a:r>
              <a:rPr lang="en-US" sz="4000" dirty="0">
                <a:solidFill>
                  <a:schemeClr val="tx2"/>
                </a:solidFill>
              </a:rPr>
              <a:t>Part 4- Louisiana Tech University Sexual Harassment Policies</a:t>
            </a:r>
          </a:p>
        </p:txBody>
      </p:sp>
      <p:sp>
        <p:nvSpPr>
          <p:cNvPr id="80899" name="Content Placeholder 2"/>
          <p:cNvSpPr>
            <a:spLocks noGrp="1"/>
          </p:cNvSpPr>
          <p:nvPr>
            <p:ph idx="1"/>
          </p:nvPr>
        </p:nvSpPr>
        <p:spPr/>
        <p:txBody>
          <a:bodyPr/>
          <a:lstStyle/>
          <a:p>
            <a:pPr marL="0" indent="0" algn="ctr" eaLnBrk="1" hangingPunct="1">
              <a:buFont typeface="Arial" panose="020B0604020202020204" pitchFamily="34" charset="0"/>
              <a:buNone/>
            </a:pPr>
            <a:endParaRPr lang="en-US" altLang="en-US" sz="2400" dirty="0"/>
          </a:p>
          <a:p>
            <a:pPr marL="0" indent="0" eaLnBrk="1" hangingPunct="1">
              <a:buFont typeface="Arial" panose="020B0604020202020204" pitchFamily="34" charset="0"/>
              <a:buNone/>
            </a:pPr>
            <a:r>
              <a:rPr lang="en-US" altLang="en-US" sz="2400" dirty="0">
                <a:solidFill>
                  <a:schemeClr val="tx2"/>
                </a:solidFill>
              </a:rPr>
              <a:t>Prepared by: Louisiana Tech University Office of Human Resources, Louisiana Tech University Office of Environmental Health and Safety, and </a:t>
            </a:r>
            <a:r>
              <a:rPr lang="en-US" altLang="en-US" sz="2400" dirty="0">
                <a:solidFill>
                  <a:schemeClr val="tx2"/>
                </a:solidFill>
                <a:cs typeface="Times New Roman" panose="02020603050405020304" pitchFamily="18" charset="0"/>
              </a:rPr>
              <a:t> Louisiana Office of Civil Service</a:t>
            </a:r>
            <a:endParaRPr lang="en-US" altLang="en-US" sz="2400" dirty="0">
              <a:solidFill>
                <a:schemeClr val="tx2"/>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TextBox 5"/>
          <p:cNvSpPr txBox="1">
            <a:spLocks noChangeArrowheads="1"/>
          </p:cNvSpPr>
          <p:nvPr/>
        </p:nvSpPr>
        <p:spPr bwMode="auto">
          <a:xfrm>
            <a:off x="457200" y="1447800"/>
            <a:ext cx="82296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457200" indent="-457200" eaLnBrk="1" hangingPunct="1">
              <a:spcBef>
                <a:spcPct val="0"/>
              </a:spcBef>
              <a:buAutoNum type="arabicPeriod"/>
            </a:pPr>
            <a:r>
              <a:rPr lang="en-US" altLang="en-US" sz="2400" dirty="0">
                <a:solidFill>
                  <a:srgbClr val="150399"/>
                </a:solidFill>
                <a:latin typeface="Times New Roman" panose="02020603050405020304" pitchFamily="18" charset="0"/>
                <a:cs typeface="Times New Roman" panose="02020603050405020304" pitchFamily="18" charset="0"/>
              </a:rPr>
              <a:t>Every employee has the right to be treated with 	respect.  Respectful behavior facilitates more productive employees. </a:t>
            </a:r>
          </a:p>
          <a:p>
            <a:pPr marL="457200" indent="-457200" eaLnBrk="1" hangingPunct="1">
              <a:spcBef>
                <a:spcPct val="0"/>
              </a:spcBef>
              <a:buAutoNum type="arabicPeriod"/>
            </a:pPr>
            <a:endParaRPr lang="en-US" altLang="en-US" sz="2400" dirty="0">
              <a:solidFill>
                <a:srgbClr val="150399"/>
              </a:solidFill>
              <a:latin typeface="Times New Roman" panose="02020603050405020304" pitchFamily="18" charset="0"/>
              <a:cs typeface="Times New Roman" panose="02020603050405020304" pitchFamily="18" charset="0"/>
            </a:endParaRPr>
          </a:p>
          <a:p>
            <a:pPr marL="457200" indent="-457200" eaLnBrk="1" hangingPunct="1">
              <a:spcBef>
                <a:spcPct val="0"/>
              </a:spcBef>
              <a:buAutoNum type="arabicPeriod"/>
            </a:pPr>
            <a:r>
              <a:rPr lang="en-US" altLang="en-US" sz="2400" dirty="0">
                <a:solidFill>
                  <a:srgbClr val="150399"/>
                </a:solidFill>
                <a:latin typeface="Times New Roman" panose="02020603050405020304" pitchFamily="18" charset="0"/>
                <a:cs typeface="Times New Roman" panose="02020603050405020304" pitchFamily="18" charset="0"/>
              </a:rPr>
              <a:t>Training restores harmony to the workplace and learning</a:t>
            </a:r>
          </a:p>
          <a:p>
            <a:pPr marL="457200" indent="-457200" eaLnBrk="1" hangingPunct="1">
              <a:spcBef>
                <a:spcPct val="0"/>
              </a:spcBef>
              <a:buFont typeface="Arial" panose="020B0604020202020204" pitchFamily="34" charset="0"/>
              <a:buAutoNum type="arabicPeriod"/>
            </a:pPr>
            <a:endParaRPr lang="en-US" altLang="en-US" sz="2400" b="1" dirty="0">
              <a:solidFill>
                <a:srgbClr val="150399"/>
              </a:solidFill>
              <a:latin typeface="Times New Roman" panose="02020603050405020304" pitchFamily="18" charset="0"/>
              <a:cs typeface="Times New Roman" panose="02020603050405020304" pitchFamily="18" charset="0"/>
            </a:endParaRPr>
          </a:p>
          <a:p>
            <a:pPr marL="457200" indent="-457200" eaLnBrk="1" hangingPunct="1">
              <a:spcBef>
                <a:spcPct val="0"/>
              </a:spcBef>
              <a:buFont typeface="Arial" panose="020B0604020202020204" pitchFamily="34" charset="0"/>
              <a:buAutoNum type="arabicPeriod"/>
            </a:pPr>
            <a:r>
              <a:rPr lang="en-US" altLang="en-US" sz="2400" dirty="0">
                <a:solidFill>
                  <a:srgbClr val="150399"/>
                </a:solidFill>
                <a:latin typeface="Times New Roman" panose="02020603050405020304" pitchFamily="18" charset="0"/>
                <a:cs typeface="Times New Roman" panose="02020603050405020304" pitchFamily="18" charset="0"/>
              </a:rPr>
              <a:t>Sexual harassment is illegal. </a:t>
            </a:r>
          </a:p>
          <a:p>
            <a:pPr marL="457200" indent="-457200" eaLnBrk="1" hangingPunct="1">
              <a:spcBef>
                <a:spcPct val="0"/>
              </a:spcBef>
              <a:buFont typeface="Arial" panose="020B0604020202020204" pitchFamily="34" charset="0"/>
              <a:buAutoNum type="arabicPeriod"/>
            </a:pPr>
            <a:endParaRPr lang="en-US" altLang="en-US" sz="2400" dirty="0">
              <a:solidFill>
                <a:srgbClr val="150399"/>
              </a:solidFill>
              <a:latin typeface="Times New Roman" panose="02020603050405020304" pitchFamily="18" charset="0"/>
              <a:cs typeface="Times New Roman" panose="02020603050405020304" pitchFamily="18" charset="0"/>
            </a:endParaRPr>
          </a:p>
          <a:p>
            <a:pPr marL="457200" indent="-457200" eaLnBrk="1" hangingPunct="1">
              <a:spcBef>
                <a:spcPct val="0"/>
              </a:spcBef>
              <a:buFont typeface="Arial" panose="020B0604020202020204" pitchFamily="34" charset="0"/>
              <a:buAutoNum type="arabicPeriod"/>
            </a:pPr>
            <a:r>
              <a:rPr lang="en-US" altLang="en-US" sz="2400" dirty="0">
                <a:solidFill>
                  <a:srgbClr val="150399"/>
                </a:solidFill>
                <a:latin typeface="Times New Roman" panose="02020603050405020304" pitchFamily="18" charset="0"/>
                <a:cs typeface="Times New Roman" panose="02020603050405020304" pitchFamily="18" charset="0"/>
              </a:rPr>
              <a:t>Annual Training is required by State Law and the University and the Louisiana Office of Risk 	Management.</a:t>
            </a:r>
          </a:p>
          <a:p>
            <a:pPr eaLnBrk="1" hangingPunct="1">
              <a:spcBef>
                <a:spcPct val="0"/>
              </a:spcBef>
              <a:buNone/>
            </a:pPr>
            <a:endParaRPr lang="en-US" altLang="en-US" sz="2400" b="1" dirty="0">
              <a:solidFill>
                <a:srgbClr val="150399"/>
              </a:solidFill>
              <a:latin typeface="Times New Roman" panose="02020603050405020304" pitchFamily="18" charset="0"/>
              <a:cs typeface="Times New Roman" panose="02020603050405020304" pitchFamily="18" charset="0"/>
            </a:endParaRPr>
          </a:p>
          <a:p>
            <a:pPr eaLnBrk="1" hangingPunct="1">
              <a:spcBef>
                <a:spcPct val="0"/>
              </a:spcBef>
              <a:buFontTx/>
              <a:buNone/>
            </a:pPr>
            <a:endParaRPr lang="en-US" altLang="en-US" sz="2400" dirty="0">
              <a:solidFill>
                <a:srgbClr val="150399"/>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p:txBody>
          <a:bodyPr/>
          <a:lstStyle/>
          <a:p>
            <a:br>
              <a:rPr lang="en-US" altLang="en-US" dirty="0">
                <a:solidFill>
                  <a:srgbClr val="150399"/>
                </a:solidFill>
                <a:latin typeface="Times New Roman" panose="02020603050405020304" pitchFamily="18" charset="0"/>
                <a:cs typeface="Times New Roman" panose="02020603050405020304" pitchFamily="18" charset="0"/>
              </a:rPr>
            </a:br>
            <a:r>
              <a:rPr lang="en-US" altLang="en-US" dirty="0">
                <a:solidFill>
                  <a:srgbClr val="150399"/>
                </a:solidFill>
                <a:latin typeface="Times New Roman" panose="02020603050405020304" pitchFamily="18" charset="0"/>
                <a:cs typeface="Times New Roman" panose="02020603050405020304" pitchFamily="18" charset="0"/>
              </a:rPr>
              <a:t>Why train on the subject of sexual harassment?</a:t>
            </a:r>
            <a:br>
              <a:rPr lang="en-US" altLang="en-US" dirty="0">
                <a:solidFill>
                  <a:srgbClr val="150399"/>
                </a:solidFill>
                <a:latin typeface="Times New Roman" panose="02020603050405020304" pitchFamily="18" charset="0"/>
                <a:cs typeface="Times New Roman" panose="02020603050405020304" pitchFamily="18" charset="0"/>
              </a:rPr>
            </a:b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a:spLocks noChangeArrowheads="1"/>
          </p:cNvSpPr>
          <p:nvPr/>
        </p:nvSpPr>
        <p:spPr bwMode="auto">
          <a:xfrm>
            <a:off x="571500" y="3276600"/>
            <a:ext cx="822960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dirty="0">
                <a:solidFill>
                  <a:srgbClr val="150399"/>
                </a:solidFill>
                <a:latin typeface="Times New Roman" panose="02020603050405020304" pitchFamily="18" charset="0"/>
                <a:cs typeface="Times New Roman" panose="02020603050405020304" pitchFamily="18" charset="0"/>
              </a:rPr>
              <a:t>6. 		</a:t>
            </a:r>
            <a:r>
              <a:rPr lang="en-US" altLang="en-US" sz="2400" dirty="0">
                <a:solidFill>
                  <a:srgbClr val="150399"/>
                </a:solidFill>
                <a:latin typeface="Times New Roman" panose="02020603050405020304" pitchFamily="18" charset="0"/>
                <a:cs typeface="Times New Roman" panose="02020603050405020304" pitchFamily="18" charset="0"/>
              </a:rPr>
              <a:t>Violations of Title IX—Education Amendments of 	1972, 	and Title VII—1964 Civil Rights Act (federal 	legislation prohibiting sexual discrimination in 	employment) can result in monetary damages, </a:t>
            </a:r>
          </a:p>
          <a:p>
            <a:pPr eaLnBrk="1" hangingPunct="1">
              <a:spcBef>
                <a:spcPct val="0"/>
              </a:spcBef>
              <a:buFontTx/>
              <a:buNone/>
            </a:pPr>
            <a:r>
              <a:rPr lang="en-US" altLang="en-US" sz="2400" dirty="0">
                <a:solidFill>
                  <a:srgbClr val="150399"/>
                </a:solidFill>
                <a:latin typeface="Times New Roman" panose="02020603050405020304" pitchFamily="18" charset="0"/>
                <a:cs typeface="Times New Roman" panose="02020603050405020304" pitchFamily="18" charset="0"/>
              </a:rPr>
              <a:t>		attorney’s fees, compensatory and punitive damages.</a:t>
            </a:r>
          </a:p>
        </p:txBody>
      </p:sp>
      <p:sp>
        <p:nvSpPr>
          <p:cNvPr id="82949" name="TextBox 10"/>
          <p:cNvSpPr txBox="1">
            <a:spLocks noChangeArrowheads="1"/>
          </p:cNvSpPr>
          <p:nvPr/>
        </p:nvSpPr>
        <p:spPr bwMode="auto">
          <a:xfrm>
            <a:off x="457200" y="1676400"/>
            <a:ext cx="8229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dirty="0">
                <a:solidFill>
                  <a:srgbClr val="150399"/>
                </a:solidFill>
                <a:latin typeface="Times New Roman" panose="02020603050405020304" pitchFamily="18" charset="0"/>
                <a:cs typeface="Times New Roman" panose="02020603050405020304" pitchFamily="18" charset="0"/>
              </a:rPr>
              <a:t>5. 	</a:t>
            </a:r>
            <a:r>
              <a:rPr lang="en-US" altLang="en-US" sz="2400" dirty="0">
                <a:solidFill>
                  <a:srgbClr val="150399"/>
                </a:solidFill>
                <a:latin typeface="Times New Roman" panose="02020603050405020304" pitchFamily="18" charset="0"/>
                <a:cs typeface="Times New Roman" panose="02020603050405020304" pitchFamily="18" charset="0"/>
              </a:rPr>
              <a:t>Comprehensive policies, training, and appropriate 	investigations can limit the liability of the University 	for the actions of their employees.</a:t>
            </a:r>
          </a:p>
        </p:txBody>
      </p:sp>
      <p:sp>
        <p:nvSpPr>
          <p:cNvPr id="7" name="TextBox 3"/>
          <p:cNvSpPr txBox="1">
            <a:spLocks noGrp="1" noChangeArrowheads="1"/>
          </p:cNvSpPr>
          <p:nvPr>
            <p:ph type="title" idx="4294967295"/>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3600" dirty="0">
                <a:solidFill>
                  <a:srgbClr val="150399"/>
                </a:solidFill>
                <a:latin typeface="Times New Roman" panose="02020603050405020304" pitchFamily="18" charset="0"/>
                <a:cs typeface="Times New Roman" panose="02020603050405020304" pitchFamily="18" charset="0"/>
              </a:rPr>
              <a:t>Why train…? (Continued)</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pPr algn="l"/>
            <a:r>
              <a:rPr lang="en-US" altLang="en-US" sz="3600" dirty="0"/>
              <a:t>Sexual Harassment Policies</a:t>
            </a:r>
          </a:p>
        </p:txBody>
      </p:sp>
      <p:sp>
        <p:nvSpPr>
          <p:cNvPr id="3" name="Content Placeholder 2"/>
          <p:cNvSpPr>
            <a:spLocks noGrp="1"/>
          </p:cNvSpPr>
          <p:nvPr>
            <p:ph idx="1"/>
          </p:nvPr>
        </p:nvSpPr>
        <p:spPr>
          <a:xfrm>
            <a:off x="457200" y="1166018"/>
            <a:ext cx="8229600" cy="4525963"/>
          </a:xfrm>
        </p:spPr>
        <p:txBody>
          <a:bodyPr/>
          <a:lstStyle/>
          <a:p>
            <a:pPr eaLnBrk="1" hangingPunct="1">
              <a:buFont typeface="Arial" charset="0"/>
              <a:buChar char="•"/>
              <a:defRPr/>
            </a:pPr>
            <a:endParaRPr lang="en-US" sz="1600" b="1" dirty="0">
              <a:solidFill>
                <a:srgbClr val="150399"/>
              </a:solidFill>
              <a:highlight>
                <a:srgbClr val="FFFF00"/>
              </a:highlight>
              <a:latin typeface="Times New Roman" pitchFamily="18" charset="0"/>
              <a:cs typeface="Times New Roman" pitchFamily="18" charset="0"/>
            </a:endParaRPr>
          </a:p>
          <a:p>
            <a:pPr marL="0" lvl="0" indent="0" eaLnBrk="1" hangingPunct="1">
              <a:buNone/>
              <a:defRPr/>
            </a:pPr>
            <a:r>
              <a:rPr lang="en-US" sz="1800" b="1" dirty="0">
                <a:solidFill>
                  <a:schemeClr val="tx2"/>
                </a:solidFill>
                <a:latin typeface="Times New Roman" pitchFamily="18" charset="0"/>
                <a:cs typeface="Times New Roman" pitchFamily="18" charset="0"/>
              </a:rPr>
              <a:t>Go to </a:t>
            </a:r>
            <a:r>
              <a:rPr lang="en-US" sz="1800" dirty="0">
                <a:hlinkClick r:id="rId2"/>
              </a:rPr>
              <a:t>Policies | Louisiana Tech University (latech.edu)</a:t>
            </a:r>
            <a:r>
              <a:rPr lang="en-US" sz="1800" dirty="0"/>
              <a:t> </a:t>
            </a:r>
            <a:r>
              <a:rPr lang="en-US" sz="1800" b="1" dirty="0">
                <a:solidFill>
                  <a:schemeClr val="tx2"/>
                </a:solidFill>
                <a:latin typeface="Times New Roman" panose="02020603050405020304" pitchFamily="18" charset="0"/>
                <a:cs typeface="Times New Roman" panose="02020603050405020304" pitchFamily="18" charset="0"/>
              </a:rPr>
              <a:t>and scroll down to the policies listed below and review each one. </a:t>
            </a:r>
          </a:p>
          <a:p>
            <a:pPr marL="0" lvl="0" indent="0" eaLnBrk="1" hangingPunct="1">
              <a:buNone/>
              <a:defRPr/>
            </a:pPr>
            <a:endParaRPr lang="en-US" sz="1800" b="1" dirty="0">
              <a:solidFill>
                <a:srgbClr val="150399"/>
              </a:solidFill>
              <a:latin typeface="Times New Roman" pitchFamily="18" charset="0"/>
              <a:cs typeface="Times New Roman" pitchFamily="18" charset="0"/>
            </a:endParaRPr>
          </a:p>
          <a:p>
            <a:pPr marL="0" lvl="0" indent="0" eaLnBrk="1" hangingPunct="1">
              <a:buFont typeface="Arial" charset="0"/>
              <a:buChar char="•"/>
              <a:defRPr/>
            </a:pPr>
            <a:r>
              <a:rPr lang="en-US" sz="1800" b="1" u="sng" dirty="0">
                <a:solidFill>
                  <a:srgbClr val="150399"/>
                </a:solidFill>
                <a:latin typeface="Times New Roman" pitchFamily="18" charset="0"/>
                <a:cs typeface="Times New Roman" pitchFamily="18" charset="0"/>
                <a:hlinkClick r:id="rId2" tooltip="Link-">
                  <a:extLst>
                    <a:ext uri="{A12FA001-AC4F-418D-AE19-62706E023703}">
                      <ahyp:hlinkClr xmlns:ahyp="http://schemas.microsoft.com/office/drawing/2018/hyperlinkcolor" val="tx"/>
                    </a:ext>
                  </a:extLst>
                </a:hlinkClick>
              </a:rPr>
              <a:t>Policy 1436, 1436A, 1436B, 1436C – Policy Procedures for Addressing the Issues Concerning Sexual Harassment</a:t>
            </a:r>
            <a:endParaRPr lang="en-US" sz="1800" b="1" u="sng" dirty="0">
              <a:solidFill>
                <a:srgbClr val="150399"/>
              </a:solidFill>
              <a:latin typeface="Times New Roman" pitchFamily="18" charset="0"/>
              <a:cs typeface="Times New Roman" pitchFamily="18" charset="0"/>
            </a:endParaRPr>
          </a:p>
          <a:p>
            <a:pPr marL="0" lvl="0" indent="0" eaLnBrk="1" hangingPunct="1">
              <a:buFont typeface="Arial" charset="0"/>
              <a:buChar char="•"/>
              <a:defRPr/>
            </a:pPr>
            <a:endParaRPr lang="en-US" sz="1800" b="1" u="sng" dirty="0">
              <a:solidFill>
                <a:srgbClr val="150399"/>
              </a:solidFill>
              <a:latin typeface="Times New Roman" pitchFamily="18" charset="0"/>
              <a:cs typeface="Times New Roman" pitchFamily="18" charset="0"/>
            </a:endParaRPr>
          </a:p>
          <a:p>
            <a:pPr marL="0" lvl="0" indent="0" eaLnBrk="1" hangingPunct="1">
              <a:buFont typeface="Arial" charset="0"/>
              <a:buChar char="•"/>
              <a:defRPr/>
            </a:pPr>
            <a:r>
              <a:rPr lang="en-US" sz="1800" b="1" u="sng" dirty="0">
                <a:solidFill>
                  <a:srgbClr val="150399"/>
                </a:solidFill>
                <a:latin typeface="Times New Roman" pitchFamily="18" charset="0"/>
                <a:cs typeface="Times New Roman" pitchFamily="18" charset="0"/>
                <a:hlinkClick r:id="rId3" tooltip="Link">
                  <a:extLst>
                    <a:ext uri="{A12FA001-AC4F-418D-AE19-62706E023703}">
                      <ahyp:hlinkClr xmlns:ahyp="http://schemas.microsoft.com/office/drawing/2018/hyperlinkcolor" val="tx"/>
                    </a:ext>
                  </a:extLst>
                </a:hlinkClick>
              </a:rPr>
              <a:t>Policy 1437 </a:t>
            </a:r>
            <a:endParaRPr lang="en-US" sz="1800" b="1" u="sng" dirty="0">
              <a:solidFill>
                <a:srgbClr val="150399"/>
              </a:solidFill>
              <a:latin typeface="Times New Roman" pitchFamily="18" charset="0"/>
              <a:cs typeface="Times New Roman" pitchFamily="18" charset="0"/>
            </a:endParaRPr>
          </a:p>
          <a:p>
            <a:pPr marL="0" lvl="0" indent="0" eaLnBrk="1" hangingPunct="1">
              <a:buFont typeface="Arial" charset="0"/>
              <a:buChar char="•"/>
              <a:defRPr/>
            </a:pPr>
            <a:endParaRPr lang="en-US" sz="1800" b="1" u="sng" dirty="0">
              <a:solidFill>
                <a:srgbClr val="150399"/>
              </a:solidFill>
              <a:latin typeface="Times New Roman" pitchFamily="18" charset="0"/>
              <a:cs typeface="Times New Roman" pitchFamily="18" charset="0"/>
            </a:endParaRPr>
          </a:p>
          <a:p>
            <a:pPr marL="0" lvl="0" indent="0" eaLnBrk="1" hangingPunct="1">
              <a:buFont typeface="Arial" charset="0"/>
              <a:buChar char="•"/>
              <a:defRPr/>
            </a:pPr>
            <a:r>
              <a:rPr lang="en-US" sz="1800" b="1" u="sng" dirty="0">
                <a:solidFill>
                  <a:srgbClr val="150399"/>
                </a:solidFill>
                <a:latin typeface="Times New Roman" pitchFamily="18" charset="0"/>
                <a:cs typeface="Times New Roman" pitchFamily="18" charset="0"/>
                <a:hlinkClick r:id="rId4" tooltip="Link">
                  <a:extLst>
                    <a:ext uri="{A12FA001-AC4F-418D-AE19-62706E023703}">
                      <ahyp:hlinkClr xmlns:ahyp="http://schemas.microsoft.com/office/drawing/2018/hyperlinkcolor" val="tx"/>
                    </a:ext>
                  </a:extLst>
                </a:hlinkClick>
              </a:rPr>
              <a:t>Policy 1441 – Retaliation</a:t>
            </a:r>
            <a:endParaRPr lang="en-US" sz="1800" b="1" u="sng" dirty="0">
              <a:solidFill>
                <a:srgbClr val="150399"/>
              </a:solidFill>
              <a:latin typeface="Times New Roman" pitchFamily="18" charset="0"/>
              <a:cs typeface="Times New Roman" pitchFamily="18" charset="0"/>
            </a:endParaRPr>
          </a:p>
          <a:p>
            <a:pPr marL="0" lvl="0" indent="0" eaLnBrk="1" hangingPunct="1">
              <a:buFont typeface="Arial" charset="0"/>
              <a:buChar char="•"/>
              <a:defRPr/>
            </a:pPr>
            <a:endParaRPr lang="en-US" sz="1800" b="1" u="sng" dirty="0">
              <a:solidFill>
                <a:srgbClr val="150399"/>
              </a:solidFill>
              <a:latin typeface="Times New Roman" pitchFamily="18" charset="0"/>
              <a:cs typeface="Times New Roman" pitchFamily="18" charset="0"/>
            </a:endParaRPr>
          </a:p>
          <a:p>
            <a:pPr marL="0" lvl="0" indent="0" eaLnBrk="1" hangingPunct="1">
              <a:buFont typeface="Arial" charset="0"/>
              <a:buChar char="•"/>
              <a:defRPr/>
            </a:pPr>
            <a:r>
              <a:rPr lang="en-US" sz="1800" b="1" u="sng" dirty="0">
                <a:solidFill>
                  <a:srgbClr val="150399"/>
                </a:solidFill>
                <a:latin typeface="Times New Roman" pitchFamily="18" charset="0"/>
                <a:cs typeface="Times New Roman" pitchFamily="18" charset="0"/>
                <a:hlinkClick r:id="rId5" tooltip="Link">
                  <a:extLst>
                    <a:ext uri="{A12FA001-AC4F-418D-AE19-62706E023703}">
                      <ahyp:hlinkClr xmlns:ahyp="http://schemas.microsoft.com/office/drawing/2018/hyperlinkcolor" val="tx"/>
                    </a:ext>
                  </a:extLst>
                </a:hlinkClick>
              </a:rPr>
              <a:t>Policy 1450 – Consensual Relationships</a:t>
            </a:r>
            <a:endParaRPr lang="en-US" sz="1800" b="1" u="sng" dirty="0">
              <a:solidFill>
                <a:srgbClr val="150399"/>
              </a:solidFill>
              <a:latin typeface="Times New Roman" pitchFamily="18" charset="0"/>
              <a:cs typeface="Times New Roman" pitchFamily="18" charset="0"/>
            </a:endParaRPr>
          </a:p>
          <a:p>
            <a:pPr marL="0" lvl="0" indent="0" eaLnBrk="1" hangingPunct="1">
              <a:buFont typeface="Arial" charset="0"/>
              <a:buChar char="•"/>
              <a:defRPr/>
            </a:pPr>
            <a:endParaRPr lang="en-US" sz="1800" b="1" u="sng" dirty="0">
              <a:solidFill>
                <a:srgbClr val="150399"/>
              </a:solidFill>
              <a:latin typeface="Times New Roman" pitchFamily="18" charset="0"/>
              <a:cs typeface="Times New Roman" pitchFamily="18" charset="0"/>
            </a:endParaRPr>
          </a:p>
          <a:p>
            <a:pPr marL="0" lvl="0" indent="0" algn="ctr" eaLnBrk="1" hangingPunct="1">
              <a:buNone/>
              <a:defRPr/>
            </a:pPr>
            <a:r>
              <a:rPr lang="en-US" sz="2400" b="1" dirty="0">
                <a:highlight>
                  <a:srgbClr val="FFFF00"/>
                </a:highlight>
                <a:latin typeface="Times New Roman" panose="02020603050405020304" pitchFamily="18" charset="0"/>
                <a:cs typeface="Times New Roman" pitchFamily="18" charset="0"/>
              </a:rPr>
              <a:t>It is mandatory that you review each policy listed above to become familiar with its content.</a:t>
            </a:r>
          </a:p>
          <a:p>
            <a:pPr marL="0" indent="0" eaLnBrk="1" hangingPunct="1">
              <a:buFont typeface="Arial" charset="0"/>
              <a:buNone/>
              <a:defRPr/>
            </a:pPr>
            <a:endParaRPr lang="en-US" sz="1800" b="1" dirty="0">
              <a:solidFill>
                <a:srgbClr val="150399"/>
              </a:solidFill>
              <a:latin typeface="Times New Roman" pitchFamily="18" charset="0"/>
              <a:cs typeface="Times New Roman" pitchFamily="18" charset="0"/>
            </a:endParaRPr>
          </a:p>
          <a:p>
            <a:pPr marL="0" indent="0" eaLnBrk="1" hangingPunct="1">
              <a:buFont typeface="Arial" charset="0"/>
              <a:buChar char="•"/>
              <a:defRPr/>
            </a:pPr>
            <a:endParaRPr lang="en-US" sz="1800" b="1" u="sng" dirty="0">
              <a:solidFill>
                <a:srgbClr val="150399"/>
              </a:solidFill>
              <a:latin typeface="Times New Roman" pitchFamily="18" charset="0"/>
              <a:cs typeface="Times New Roman" pitchFamily="18" charset="0"/>
            </a:endParaRPr>
          </a:p>
          <a:p>
            <a:pPr marL="0" indent="0" eaLnBrk="1" hangingPunct="1">
              <a:buFont typeface="Arial" charset="0"/>
              <a:buChar char="•"/>
              <a:defRPr/>
            </a:pPr>
            <a:endParaRPr lang="en-US" sz="1800" b="1" u="sng" dirty="0">
              <a:solidFill>
                <a:srgbClr val="150399"/>
              </a:solidFill>
              <a:latin typeface="Times New Roman" pitchFamily="18" charset="0"/>
              <a:cs typeface="Times New Roman" pitchFamily="18" charset="0"/>
            </a:endParaRPr>
          </a:p>
          <a:p>
            <a:pPr eaLnBrk="1" hangingPunct="1">
              <a:buFontTx/>
              <a:buAutoNum type="arabicPeriod"/>
              <a:defRPr/>
            </a:pPr>
            <a:endParaRPr lang="en-US" sz="1600" b="1" dirty="0">
              <a:solidFill>
                <a:srgbClr val="150399"/>
              </a:solidFill>
              <a:latin typeface="Times New Roman" pitchFamily="18" charset="0"/>
              <a:cs typeface="Times New Roman" pitchFamily="18" charset="0"/>
            </a:endParaRPr>
          </a:p>
          <a:p>
            <a:pPr>
              <a:buFont typeface="Arial" charset="0"/>
              <a:buChar char="•"/>
              <a:defRPr/>
            </a:pPr>
            <a:endParaRPr lang="en-US" sz="16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l" eaLnBrk="1" fontAlgn="auto" hangingPunct="1">
              <a:spcAft>
                <a:spcPts val="0"/>
              </a:spcAft>
              <a:defRPr/>
            </a:pPr>
            <a:r>
              <a:rPr lang="en-US" sz="4000" dirty="0"/>
              <a:t>Part 5- University Driver Safety Training Policies</a:t>
            </a:r>
          </a:p>
        </p:txBody>
      </p:sp>
      <p:sp>
        <p:nvSpPr>
          <p:cNvPr id="3" name="Content Placeholder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en-US" sz="2400" dirty="0"/>
              <a:t>All New and Continuing Employees who must travel/drive as part of their job duties, must be certified by the State to do so. </a:t>
            </a:r>
          </a:p>
          <a:p>
            <a:pPr eaLnBrk="1" fontAlgn="auto" hangingPunct="1">
              <a:spcAft>
                <a:spcPts val="0"/>
              </a:spcAft>
              <a:defRPr/>
            </a:pPr>
            <a:endParaRPr lang="en-US" sz="2400" b="1" u="sng" dirty="0"/>
          </a:p>
          <a:p>
            <a:pPr marL="0" indent="0" eaLnBrk="1" fontAlgn="auto" hangingPunct="1">
              <a:spcAft>
                <a:spcPts val="0"/>
              </a:spcAft>
              <a:buFont typeface="Arial" panose="020B0604020202020204" pitchFamily="34" charset="0"/>
              <a:buNone/>
              <a:defRPr/>
            </a:pPr>
            <a:r>
              <a:rPr lang="en-US" sz="2400" dirty="0"/>
              <a:t>Instructions on how to become certified can be found at:</a:t>
            </a:r>
          </a:p>
          <a:p>
            <a:pPr marL="0" indent="0" eaLnBrk="1" fontAlgn="auto" hangingPunct="1">
              <a:spcAft>
                <a:spcPts val="0"/>
              </a:spcAft>
              <a:buFont typeface="Arial" panose="020B0604020202020204" pitchFamily="34" charset="0"/>
              <a:buNone/>
              <a:defRPr/>
            </a:pPr>
            <a:r>
              <a:rPr lang="en-US" sz="2400" b="1" dirty="0">
                <a:hlinkClick r:id="rId2" tooltip="Link"/>
              </a:rPr>
              <a:t>Drivers Safety Program</a:t>
            </a:r>
            <a:endParaRPr lang="en-US" sz="2400" b="1" dirty="0"/>
          </a:p>
          <a:p>
            <a:pPr marL="0" indent="0" eaLnBrk="1" fontAlgn="auto" hangingPunct="1">
              <a:spcAft>
                <a:spcPts val="0"/>
              </a:spcAft>
              <a:buFont typeface="Arial" panose="020B0604020202020204" pitchFamily="34" charset="0"/>
              <a:buNone/>
              <a:defRPr/>
            </a:pPr>
            <a:endParaRPr lang="en-US" sz="2400" b="1" dirty="0"/>
          </a:p>
          <a:p>
            <a:pPr marL="0" indent="0" eaLnBrk="1" fontAlgn="auto" hangingPunct="1">
              <a:spcAft>
                <a:spcPts val="0"/>
              </a:spcAft>
              <a:buFont typeface="Arial" panose="020B0604020202020204" pitchFamily="34" charset="0"/>
              <a:buNone/>
              <a:defRPr/>
            </a:pPr>
            <a:r>
              <a:rPr lang="en-US" sz="2400" dirty="0"/>
              <a:t>No employees are to travel/drive on State business until after they have been notified by the Office of Environmental Safety that the State has certified them.</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itle 1"/>
          <p:cNvSpPr>
            <a:spLocks noGrp="1"/>
          </p:cNvSpPr>
          <p:nvPr>
            <p:ph type="title"/>
          </p:nvPr>
        </p:nvSpPr>
        <p:spPr/>
        <p:txBody>
          <a:bodyPr/>
          <a:lstStyle/>
          <a:p>
            <a:pPr algn="l" eaLnBrk="1" hangingPunct="1"/>
            <a:r>
              <a:rPr lang="en-US" altLang="en-US" sz="3600" dirty="0"/>
              <a:t>Topic 6- Hazard Communication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itle 1"/>
          <p:cNvSpPr>
            <a:spLocks noGrp="1"/>
          </p:cNvSpPr>
          <p:nvPr>
            <p:ph type="title"/>
          </p:nvPr>
        </p:nvSpPr>
        <p:spPr/>
        <p:txBody>
          <a:bodyPr/>
          <a:lstStyle/>
          <a:p>
            <a:pPr algn="l" eaLnBrk="1" hangingPunct="1"/>
            <a:r>
              <a:rPr lang="en-US" altLang="en-US" sz="3600" dirty="0"/>
              <a:t>Coordinated by:</a:t>
            </a:r>
          </a:p>
        </p:txBody>
      </p:sp>
      <p:sp>
        <p:nvSpPr>
          <p:cNvPr id="7174" name="Content Placeholder 2"/>
          <p:cNvSpPr>
            <a:spLocks noGrp="1"/>
          </p:cNvSpPr>
          <p:nvPr>
            <p:ph idx="1"/>
          </p:nvPr>
        </p:nvSpPr>
        <p:spPr>
          <a:xfrm>
            <a:off x="457200" y="1676400"/>
            <a:ext cx="8229600" cy="4525963"/>
          </a:xfrm>
        </p:spPr>
        <p:txBody>
          <a:bodyPr/>
          <a:lstStyle/>
          <a:p>
            <a:pPr eaLnBrk="1" hangingPunct="1">
              <a:buFont typeface="Wingdings" panose="05000000000000000000" pitchFamily="2" charset="2"/>
              <a:buNone/>
            </a:pPr>
            <a:r>
              <a:rPr lang="en-US" altLang="en-US" sz="2400" dirty="0"/>
              <a:t>Louisiana Tech University Office of Human Resources</a:t>
            </a:r>
          </a:p>
          <a:p>
            <a:pPr eaLnBrk="1" hangingPunct="1">
              <a:buFont typeface="Wingdings" panose="05000000000000000000" pitchFamily="2" charset="2"/>
              <a:buNone/>
            </a:pPr>
            <a:r>
              <a:rPr lang="en-US" altLang="en-US" sz="2400" dirty="0"/>
              <a:t>Ph: 318-257-2235</a:t>
            </a:r>
          </a:p>
          <a:p>
            <a:pPr algn="ctr" eaLnBrk="1" hangingPunct="1">
              <a:buFont typeface="Wingdings" panose="05000000000000000000" pitchFamily="2" charset="2"/>
              <a:buNone/>
            </a:pPr>
            <a:endParaRPr lang="en-US" altLang="en-US" sz="2400" dirty="0"/>
          </a:p>
          <a:p>
            <a:pPr eaLnBrk="1" hangingPunct="1">
              <a:buFont typeface="Wingdings" panose="05000000000000000000" pitchFamily="2" charset="2"/>
              <a:buNone/>
            </a:pPr>
            <a:r>
              <a:rPr lang="en-US" altLang="en-US" sz="2400" dirty="0"/>
              <a:t>Louisiana Tech Office of Environmental Health and Safety</a:t>
            </a:r>
          </a:p>
          <a:p>
            <a:pPr eaLnBrk="1" hangingPunct="1">
              <a:buFont typeface="Wingdings" panose="05000000000000000000" pitchFamily="2" charset="2"/>
              <a:buNone/>
            </a:pPr>
            <a:r>
              <a:rPr lang="en-US" altLang="en-US" sz="2400" dirty="0"/>
              <a:t>Ph: 318-257-2120</a:t>
            </a:r>
          </a:p>
          <a:p>
            <a:pPr algn="ctr" eaLnBrk="1" hangingPunct="1">
              <a:buFont typeface="Wingdings" panose="05000000000000000000" pitchFamily="2" charset="2"/>
              <a:buNone/>
            </a:pPr>
            <a:endParaRPr lang="en-US" altLang="en-US" sz="2400" dirty="0"/>
          </a:p>
          <a:p>
            <a:pPr eaLnBrk="1" hangingPunct="1">
              <a:buFont typeface="Wingdings" panose="05000000000000000000" pitchFamily="2" charset="2"/>
              <a:buNone/>
            </a:pPr>
            <a:r>
              <a:rPr lang="en-US" altLang="en-US" sz="2400" dirty="0"/>
              <a:t>Louisiana Tech University Center for Instructional Technology</a:t>
            </a:r>
          </a:p>
          <a:p>
            <a:pPr eaLnBrk="1" hangingPunct="1">
              <a:buFont typeface="Wingdings" panose="05000000000000000000" pitchFamily="2" charset="2"/>
              <a:buNone/>
            </a:pPr>
            <a:r>
              <a:rPr lang="en-US" altLang="en-US" sz="2400" dirty="0"/>
              <a:t>Ph: 318-257-2912</a:t>
            </a:r>
          </a:p>
          <a:p>
            <a:pPr algn="ctr" eaLnBrk="1" hangingPunct="1">
              <a:buFont typeface="Wingdings" panose="05000000000000000000" pitchFamily="2" charset="2"/>
              <a:buNone/>
            </a:pPr>
            <a:endParaRPr lang="en-US" altLang="en-US" sz="2400" dirty="0"/>
          </a:p>
          <a:p>
            <a:pPr algn="ctr" eaLnBrk="1" hangingPunct="1">
              <a:buFont typeface="Wingdings" panose="05000000000000000000" pitchFamily="2" charset="2"/>
              <a:buNone/>
            </a:pPr>
            <a:endParaRPr lang="en-US" altLang="en-US" sz="2400" dirty="0"/>
          </a:p>
          <a:p>
            <a:pPr algn="ctr" eaLnBrk="1" hangingPunct="1">
              <a:buFont typeface="Wingdings" panose="05000000000000000000" pitchFamily="2" charset="2"/>
              <a:buNone/>
            </a:pPr>
            <a:endParaRPr lang="en-US" alt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3" name="Title 1"/>
          <p:cNvSpPr>
            <a:spLocks noGrp="1"/>
          </p:cNvSpPr>
          <p:nvPr>
            <p:ph type="title"/>
          </p:nvPr>
        </p:nvSpPr>
        <p:spPr/>
        <p:txBody>
          <a:bodyPr/>
          <a:lstStyle/>
          <a:p>
            <a:pPr algn="l" eaLnBrk="1" hangingPunct="1"/>
            <a:r>
              <a:rPr lang="en-US" altLang="en-US" sz="3600" dirty="0"/>
              <a:t>Hazard Communication Training Requirements</a:t>
            </a:r>
          </a:p>
        </p:txBody>
      </p:sp>
      <p:sp>
        <p:nvSpPr>
          <p:cNvPr id="3" name="Content Placeholder 2"/>
          <p:cNvSpPr>
            <a:spLocks noGrp="1"/>
          </p:cNvSpPr>
          <p:nvPr>
            <p:ph idx="1"/>
          </p:nvPr>
        </p:nvSpPr>
        <p:spPr/>
        <p:txBody>
          <a:bodyPr>
            <a:normAutofit lnSpcReduction="10000"/>
          </a:bodyPr>
          <a:lstStyle/>
          <a:p>
            <a:pPr marL="0" indent="0">
              <a:buFont typeface="Arial" charset="0"/>
              <a:buNone/>
              <a:defRPr/>
            </a:pPr>
            <a:r>
              <a:rPr lang="en-US" sz="2800" dirty="0"/>
              <a:t>The U.S. Occupational Safety and Health Administration (OSHA) and the Louisiana Office of Risk Management (ORM) mandate that ALL new employees be trained on the revised Hazard Communication Standard for chemicals used in the workplace. This training is part of </a:t>
            </a:r>
            <a:r>
              <a:rPr lang="en-US" sz="2800" dirty="0">
                <a:hlinkClick r:id="rId2"/>
              </a:rPr>
              <a:t>Louisiana Tech University Policy 4212 </a:t>
            </a:r>
            <a:r>
              <a:rPr lang="en-US" sz="2800" dirty="0"/>
              <a:t>– the University Hazardous Communication Plan. </a:t>
            </a:r>
            <a:r>
              <a:rPr lang="en-US" sz="2800" b="1" dirty="0">
                <a:highlight>
                  <a:srgbClr val="FFFF00"/>
                </a:highlight>
              </a:rPr>
              <a:t>It is mandatory that you review this policy </a:t>
            </a:r>
            <a:r>
              <a:rPr lang="en-US" sz="2800" b="1" dirty="0">
                <a:highlight>
                  <a:srgbClr val="FFFF00"/>
                </a:highlight>
                <a:hlinkClick r:id="rId2"/>
              </a:rPr>
              <a:t>here</a:t>
            </a:r>
            <a:r>
              <a:rPr lang="en-US" sz="2800" b="1" dirty="0">
                <a:highlight>
                  <a:srgbClr val="FFFF00"/>
                </a:highlight>
              </a:rPr>
              <a:t>.</a:t>
            </a:r>
            <a:r>
              <a:rPr lang="en-US" sz="2800" b="1" dirty="0"/>
              <a:t> </a:t>
            </a:r>
            <a:r>
              <a:rPr lang="en-US" sz="2800" dirty="0"/>
              <a:t>Many of these chemicals are also designed for use at home and information in this Standard also applies to these chemicals. This training must be completed within 30 days of employment.</a:t>
            </a:r>
          </a:p>
          <a:p>
            <a:pPr marL="0" indent="0" eaLnBrk="1" hangingPunct="1">
              <a:buFont typeface="Arial" charset="0"/>
              <a:buNone/>
              <a:defRPr/>
            </a:pP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7" name="Title 1"/>
          <p:cNvSpPr>
            <a:spLocks noGrp="1"/>
          </p:cNvSpPr>
          <p:nvPr>
            <p:ph type="title"/>
          </p:nvPr>
        </p:nvSpPr>
        <p:spPr>
          <a:xfrm>
            <a:off x="495300" y="282575"/>
            <a:ext cx="8229600" cy="1143000"/>
          </a:xfrm>
        </p:spPr>
        <p:txBody>
          <a:bodyPr/>
          <a:lstStyle/>
          <a:p>
            <a:pPr algn="l" eaLnBrk="1" hangingPunct="1"/>
            <a:r>
              <a:rPr lang="en-US" altLang="en-US" sz="3200" dirty="0"/>
              <a:t> </a:t>
            </a:r>
            <a:r>
              <a:rPr lang="en-US" altLang="en-US" sz="3600" dirty="0"/>
              <a:t>What are the New Requirements?</a:t>
            </a:r>
          </a:p>
        </p:txBody>
      </p:sp>
      <p:sp>
        <p:nvSpPr>
          <p:cNvPr id="3" name="Content Placeholder 2"/>
          <p:cNvSpPr>
            <a:spLocks noGrp="1"/>
          </p:cNvSpPr>
          <p:nvPr>
            <p:ph idx="1"/>
          </p:nvPr>
        </p:nvSpPr>
        <p:spPr/>
        <p:txBody>
          <a:bodyPr>
            <a:normAutofit/>
          </a:bodyPr>
          <a:lstStyle/>
          <a:p>
            <a:pPr marL="0" indent="0">
              <a:buFont typeface="Arial" charset="0"/>
              <a:buNone/>
              <a:defRPr/>
            </a:pPr>
            <a:r>
              <a:rPr lang="en-US" sz="2800" dirty="0"/>
              <a:t>Newly revised federal standard which ALL employees must be made aware of are:</a:t>
            </a:r>
          </a:p>
          <a:p>
            <a:pPr marL="514350" indent="-514350">
              <a:buFont typeface="+mj-lt"/>
              <a:buAutoNum type="arabicPeriod"/>
              <a:defRPr/>
            </a:pPr>
            <a:r>
              <a:rPr lang="en-US" sz="2800" dirty="0"/>
              <a:t>The use of a standardized format for Safety Data Sheets (SDS), formerly known as, Material Safety Data Sheets (MSDS). </a:t>
            </a:r>
          </a:p>
          <a:p>
            <a:pPr marL="514350" indent="-514350">
              <a:buFont typeface="+mj-lt"/>
              <a:buAutoNum type="arabicPeriod"/>
              <a:defRPr/>
            </a:pPr>
            <a:r>
              <a:rPr lang="en-US" sz="2800" dirty="0"/>
              <a:t>The use of new GHS labeling elements for these chemicals.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1" name="Title 1"/>
          <p:cNvSpPr>
            <a:spLocks noGrp="1"/>
          </p:cNvSpPr>
          <p:nvPr>
            <p:ph type="title"/>
          </p:nvPr>
        </p:nvSpPr>
        <p:spPr/>
        <p:txBody>
          <a:bodyPr/>
          <a:lstStyle/>
          <a:p>
            <a:pPr algn="l" eaLnBrk="1" hangingPunct="1"/>
            <a:r>
              <a:rPr lang="en-US" altLang="en-US" sz="3600" dirty="0"/>
              <a:t>Hazard Communication Training Resources</a:t>
            </a:r>
          </a:p>
        </p:txBody>
      </p:sp>
      <p:sp>
        <p:nvSpPr>
          <p:cNvPr id="3" name="Content Placeholder 2"/>
          <p:cNvSpPr>
            <a:spLocks noGrp="1"/>
          </p:cNvSpPr>
          <p:nvPr>
            <p:ph idx="1"/>
          </p:nvPr>
        </p:nvSpPr>
        <p:spPr>
          <a:xfrm>
            <a:off x="228600" y="1219200"/>
            <a:ext cx="8686800" cy="5029200"/>
          </a:xfrm>
        </p:spPr>
        <p:txBody>
          <a:bodyPr>
            <a:normAutofit fontScale="85000" lnSpcReduction="10000"/>
          </a:bodyPr>
          <a:lstStyle/>
          <a:p>
            <a:pPr marL="0" indent="0">
              <a:buFont typeface="Arial" charset="0"/>
              <a:buNone/>
              <a:defRPr/>
            </a:pPr>
            <a:r>
              <a:rPr lang="en-US" sz="2800" dirty="0"/>
              <a:t>The SDS and GHS Labeling System training for all new employees is found in the following assignments:</a:t>
            </a:r>
          </a:p>
          <a:p>
            <a:pPr marL="514350" indent="-514350">
              <a:buFont typeface="Arial" charset="0"/>
              <a:buAutoNum type="arabicPeriod"/>
              <a:defRPr/>
            </a:pPr>
            <a:r>
              <a:rPr lang="en-US" sz="2800" dirty="0"/>
              <a:t>Read the </a:t>
            </a:r>
            <a:r>
              <a:rPr lang="en-US" sz="2800" u="sng" dirty="0">
                <a:hlinkClick r:id="rId2"/>
              </a:rPr>
              <a:t>“OSHA Briefs- “Hazardous Communication Standard: Safety Data Sheet”</a:t>
            </a:r>
            <a:r>
              <a:rPr lang="en-US" sz="2800" dirty="0"/>
              <a:t>. Pay particular attention to how the content of each of the 16 sections of a SDS apply to an employee’s use of a particular chemical.</a:t>
            </a:r>
          </a:p>
          <a:p>
            <a:pPr marL="514350" indent="-514350">
              <a:buFont typeface="Arial" charset="0"/>
              <a:buAutoNum type="arabicPeriod"/>
              <a:defRPr/>
            </a:pPr>
            <a:r>
              <a:rPr lang="en-US" sz="2800" dirty="0"/>
              <a:t>View the tutorial, </a:t>
            </a:r>
            <a:r>
              <a:rPr lang="en-US" sz="2800" u="sng" dirty="0">
                <a:hlinkClick r:id="rId3"/>
              </a:rPr>
              <a:t>“Understanding the GHS Labeling System”</a:t>
            </a:r>
            <a:r>
              <a:rPr lang="en-US" sz="2800" dirty="0">
                <a:hlinkClick r:id="rId3"/>
              </a:rPr>
              <a:t>.</a:t>
            </a:r>
            <a:r>
              <a:rPr lang="en-US" sz="2800" dirty="0"/>
              <a:t> Again, pay particular attention to how this labeling system applies to the employee’s use of a particular chemical.</a:t>
            </a:r>
          </a:p>
          <a:p>
            <a:pPr marL="514350" indent="-514350">
              <a:buFont typeface="Arial" charset="0"/>
              <a:buAutoNum type="arabicPeriod"/>
              <a:defRPr/>
            </a:pPr>
            <a:r>
              <a:rPr lang="en-US" sz="2800" dirty="0"/>
              <a:t>Review the </a:t>
            </a:r>
            <a:r>
              <a:rPr lang="en-US" sz="2800" dirty="0">
                <a:hlinkClick r:id="rId4"/>
              </a:rPr>
              <a:t>Global Harmonization System (GHS) for Hazard Classification and Labelling</a:t>
            </a:r>
            <a:r>
              <a:rPr lang="en-US" sz="2800" dirty="0"/>
              <a:t> PowerPoint. </a:t>
            </a:r>
          </a:p>
          <a:p>
            <a:pPr marL="514350" indent="-514350">
              <a:buFont typeface="Arial" charset="0"/>
              <a:buAutoNum type="arabicPeriod"/>
              <a:defRPr/>
            </a:pPr>
            <a:r>
              <a:rPr lang="en-US" sz="2800" dirty="0"/>
              <a:t>Review the </a:t>
            </a:r>
            <a:r>
              <a:rPr lang="en-US" sz="2800" dirty="0">
                <a:hlinkClick r:id="rId5"/>
              </a:rPr>
              <a:t>Louisiana Office of Risk Management PowerPoint Hazard Communication</a:t>
            </a:r>
            <a:r>
              <a:rPr lang="en-US" sz="2800" dirty="0"/>
              <a:t>. </a:t>
            </a:r>
            <a:r>
              <a:rPr lang="en-US" sz="2100" dirty="0"/>
              <a:t>PowerPoint is also available here: </a:t>
            </a:r>
            <a:r>
              <a:rPr lang="en-US" sz="2100" dirty="0">
                <a:hlinkClick r:id="rId6"/>
              </a:rPr>
              <a:t>https://www.doa.la.gov/doa/orm/loss-prevention/</a:t>
            </a:r>
            <a:endParaRPr lang="en-US" sz="2100" dirty="0"/>
          </a:p>
          <a:p>
            <a:pPr marL="514350" indent="-514350">
              <a:buFont typeface="Arial" charset="0"/>
              <a:buAutoNum type="arabicPeriod"/>
              <a:defRPr/>
            </a:pP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Skull And Crossbones Pictogram alerts to Acute Toxicity (fatal or toxic). ">
            <a:extLst>
              <a:ext uri="{FF2B5EF4-FFF2-40B4-BE49-F238E27FC236}">
                <a16:creationId xmlns:a16="http://schemas.microsoft.com/office/drawing/2014/main" id="{B5DD4194-6FDE-4FBC-A81C-23150E69B938}"/>
              </a:ext>
            </a:extLst>
          </p:cNvPr>
          <p:cNvPicPr>
            <a:picLocks noChangeAspect="1"/>
          </p:cNvPicPr>
          <p:nvPr/>
        </p:nvPicPr>
        <p:blipFill>
          <a:blip r:embed="rId2"/>
          <a:stretch>
            <a:fillRect/>
          </a:stretch>
        </p:blipFill>
        <p:spPr>
          <a:xfrm>
            <a:off x="6975858" y="5149695"/>
            <a:ext cx="989594" cy="1034126"/>
          </a:xfrm>
          <a:prstGeom prst="rect">
            <a:avLst/>
          </a:prstGeom>
        </p:spPr>
      </p:pic>
      <p:pic>
        <p:nvPicPr>
          <p:cNvPr id="13" name="Picture 12" descr="Environment (Non-Mandatory) pictogram alerts to Aquatic Toxicity.&#10;">
            <a:extLst>
              <a:ext uri="{FF2B5EF4-FFF2-40B4-BE49-F238E27FC236}">
                <a16:creationId xmlns:a16="http://schemas.microsoft.com/office/drawing/2014/main" id="{31FCB3C6-79AC-4F87-9119-2ECBF2972543}"/>
              </a:ext>
            </a:extLst>
          </p:cNvPr>
          <p:cNvPicPr>
            <a:picLocks noChangeAspect="1"/>
          </p:cNvPicPr>
          <p:nvPr/>
        </p:nvPicPr>
        <p:blipFill>
          <a:blip r:embed="rId3"/>
          <a:stretch>
            <a:fillRect/>
          </a:stretch>
        </p:blipFill>
        <p:spPr>
          <a:xfrm>
            <a:off x="4098645" y="5188073"/>
            <a:ext cx="1047042" cy="1125430"/>
          </a:xfrm>
          <a:prstGeom prst="rect">
            <a:avLst/>
          </a:prstGeom>
        </p:spPr>
      </p:pic>
      <p:pic>
        <p:nvPicPr>
          <p:cNvPr id="12" name="Picture 11" descr="Flame Over Circle pictogram alerts to Oxidizers. ">
            <a:extLst>
              <a:ext uri="{FF2B5EF4-FFF2-40B4-BE49-F238E27FC236}">
                <a16:creationId xmlns:a16="http://schemas.microsoft.com/office/drawing/2014/main" id="{6823B890-3217-40BC-AB09-57DDE64A99CC}"/>
              </a:ext>
            </a:extLst>
          </p:cNvPr>
          <p:cNvPicPr>
            <a:picLocks noChangeAspect="1"/>
          </p:cNvPicPr>
          <p:nvPr/>
        </p:nvPicPr>
        <p:blipFill>
          <a:blip r:embed="rId4"/>
          <a:stretch>
            <a:fillRect/>
          </a:stretch>
        </p:blipFill>
        <p:spPr>
          <a:xfrm>
            <a:off x="1216942" y="5170717"/>
            <a:ext cx="1069438" cy="1125430"/>
          </a:xfrm>
          <a:prstGeom prst="rect">
            <a:avLst/>
          </a:prstGeom>
        </p:spPr>
      </p:pic>
      <p:pic>
        <p:nvPicPr>
          <p:cNvPr id="11" name="Picture 10" descr="Exploding Bomb pictogram alerts to Explosives, Self-Reactives, Organic Peroxides. ">
            <a:extLst>
              <a:ext uri="{FF2B5EF4-FFF2-40B4-BE49-F238E27FC236}">
                <a16:creationId xmlns:a16="http://schemas.microsoft.com/office/drawing/2014/main" id="{61749C25-25D2-4BCC-ABA3-4535F84BD868}"/>
              </a:ext>
            </a:extLst>
          </p:cNvPr>
          <p:cNvPicPr>
            <a:picLocks noChangeAspect="1"/>
          </p:cNvPicPr>
          <p:nvPr/>
        </p:nvPicPr>
        <p:blipFill>
          <a:blip r:embed="rId5"/>
          <a:stretch>
            <a:fillRect/>
          </a:stretch>
        </p:blipFill>
        <p:spPr>
          <a:xfrm>
            <a:off x="6884454" y="3742886"/>
            <a:ext cx="1080746" cy="1291491"/>
          </a:xfrm>
          <a:prstGeom prst="rect">
            <a:avLst/>
          </a:prstGeom>
        </p:spPr>
      </p:pic>
      <p:pic>
        <p:nvPicPr>
          <p:cNvPr id="10" name="Picture 9" descr="Corrosion pictogram alerts to Skin Corrosion/Burns, Eye Damage, Corrosive to Metals.">
            <a:extLst>
              <a:ext uri="{FF2B5EF4-FFF2-40B4-BE49-F238E27FC236}">
                <a16:creationId xmlns:a16="http://schemas.microsoft.com/office/drawing/2014/main" id="{7C53210E-CEF3-496E-BD7E-E1C5E1BBB331}"/>
              </a:ext>
            </a:extLst>
          </p:cNvPr>
          <p:cNvPicPr>
            <a:picLocks noChangeAspect="1"/>
          </p:cNvPicPr>
          <p:nvPr/>
        </p:nvPicPr>
        <p:blipFill>
          <a:blip r:embed="rId6"/>
          <a:stretch>
            <a:fillRect/>
          </a:stretch>
        </p:blipFill>
        <p:spPr>
          <a:xfrm>
            <a:off x="4057473" y="3749521"/>
            <a:ext cx="1047042" cy="1318497"/>
          </a:xfrm>
          <a:prstGeom prst="rect">
            <a:avLst/>
          </a:prstGeom>
        </p:spPr>
      </p:pic>
      <p:pic>
        <p:nvPicPr>
          <p:cNvPr id="9" name="Picture 8" descr="Gas Cylinder pictogram alerts to Gases Under Pressure.">
            <a:extLst>
              <a:ext uri="{FF2B5EF4-FFF2-40B4-BE49-F238E27FC236}">
                <a16:creationId xmlns:a16="http://schemas.microsoft.com/office/drawing/2014/main" id="{8C528801-F36F-422C-BE6E-94FCC458E726}"/>
              </a:ext>
            </a:extLst>
          </p:cNvPr>
          <p:cNvPicPr>
            <a:picLocks noChangeAspect="1"/>
          </p:cNvPicPr>
          <p:nvPr/>
        </p:nvPicPr>
        <p:blipFill>
          <a:blip r:embed="rId7"/>
          <a:stretch>
            <a:fillRect/>
          </a:stretch>
        </p:blipFill>
        <p:spPr>
          <a:xfrm>
            <a:off x="1178800" y="3887990"/>
            <a:ext cx="1047042" cy="1041560"/>
          </a:xfrm>
          <a:prstGeom prst="rect">
            <a:avLst/>
          </a:prstGeom>
        </p:spPr>
      </p:pic>
      <p:pic>
        <p:nvPicPr>
          <p:cNvPr id="8" name="Picture 7" descr="Exclamation Mark pictogram alerts to Irritant (skin and eye), Skin Sensitizer, Acute Toxicity (harmful), Narcotic Effects, Respiratory Tract Irritant, Hazardous to Ozone Layer (Non-Mandatory).">
            <a:extLst>
              <a:ext uri="{FF2B5EF4-FFF2-40B4-BE49-F238E27FC236}">
                <a16:creationId xmlns:a16="http://schemas.microsoft.com/office/drawing/2014/main" id="{B3B7BC47-9B38-4561-A63C-4059F7E628B5}"/>
              </a:ext>
            </a:extLst>
          </p:cNvPr>
          <p:cNvPicPr>
            <a:picLocks noChangeAspect="1"/>
          </p:cNvPicPr>
          <p:nvPr/>
        </p:nvPicPr>
        <p:blipFill>
          <a:blip r:embed="rId8"/>
          <a:stretch>
            <a:fillRect/>
          </a:stretch>
        </p:blipFill>
        <p:spPr>
          <a:xfrm>
            <a:off x="6897676" y="2003480"/>
            <a:ext cx="1047042" cy="1591503"/>
          </a:xfrm>
          <a:prstGeom prst="rect">
            <a:avLst/>
          </a:prstGeom>
        </p:spPr>
      </p:pic>
      <p:pic>
        <p:nvPicPr>
          <p:cNvPr id="7" name="Picture 6" descr="Flame pictogram alerts to Flammables, Pyrophorics, Self-Heating, Emits Flammable Gas, Self-Reactives, Organic Peroxides.">
            <a:extLst>
              <a:ext uri="{FF2B5EF4-FFF2-40B4-BE49-F238E27FC236}">
                <a16:creationId xmlns:a16="http://schemas.microsoft.com/office/drawing/2014/main" id="{2761443D-7530-480A-9B54-D878C309EE19}"/>
              </a:ext>
            </a:extLst>
          </p:cNvPr>
          <p:cNvPicPr>
            <a:picLocks noChangeAspect="1"/>
          </p:cNvPicPr>
          <p:nvPr/>
        </p:nvPicPr>
        <p:blipFill>
          <a:blip r:embed="rId9"/>
          <a:stretch>
            <a:fillRect/>
          </a:stretch>
        </p:blipFill>
        <p:spPr>
          <a:xfrm>
            <a:off x="4117927" y="2027071"/>
            <a:ext cx="1024021" cy="1585920"/>
          </a:xfrm>
          <a:prstGeom prst="rect">
            <a:avLst/>
          </a:prstGeom>
        </p:spPr>
      </p:pic>
      <p:pic>
        <p:nvPicPr>
          <p:cNvPr id="6" name="Picture 5" descr="Health Hazard pictogram alerts to carcinogen, mutagenicity, reproductive toxicity, respiratory sensitizer, target organ toxicity, aspiration toxicity.">
            <a:extLst>
              <a:ext uri="{FF2B5EF4-FFF2-40B4-BE49-F238E27FC236}">
                <a16:creationId xmlns:a16="http://schemas.microsoft.com/office/drawing/2014/main" id="{04E04579-9E17-4C9D-B22A-B8E10ED45442}"/>
              </a:ext>
            </a:extLst>
          </p:cNvPr>
          <p:cNvPicPr>
            <a:picLocks noChangeAspect="1"/>
          </p:cNvPicPr>
          <p:nvPr/>
        </p:nvPicPr>
        <p:blipFill>
          <a:blip r:embed="rId10"/>
          <a:stretch>
            <a:fillRect/>
          </a:stretch>
        </p:blipFill>
        <p:spPr>
          <a:xfrm>
            <a:off x="1199282" y="1996004"/>
            <a:ext cx="1128041" cy="1619752"/>
          </a:xfrm>
          <a:prstGeom prst="rect">
            <a:avLst/>
          </a:prstGeom>
        </p:spPr>
      </p:pic>
      <p:graphicFrame>
        <p:nvGraphicFramePr>
          <p:cNvPr id="15" name="Table 14">
            <a:extLst>
              <a:ext uri="{FF2B5EF4-FFF2-40B4-BE49-F238E27FC236}">
                <a16:creationId xmlns:a16="http://schemas.microsoft.com/office/drawing/2014/main" id="{768FCF37-8CE4-4F74-AB9A-80A79D8498B8}"/>
              </a:ext>
            </a:extLst>
          </p:cNvPr>
          <p:cNvGraphicFramePr>
            <a:graphicFrameLocks noGrp="1"/>
          </p:cNvGraphicFramePr>
          <p:nvPr>
            <p:extLst>
              <p:ext uri="{D42A27DB-BD31-4B8C-83A1-F6EECF244321}">
                <p14:modId xmlns:p14="http://schemas.microsoft.com/office/powerpoint/2010/main" val="2149748519"/>
              </p:ext>
            </p:extLst>
          </p:nvPr>
        </p:nvGraphicFramePr>
        <p:xfrm>
          <a:off x="398755" y="1981803"/>
          <a:ext cx="8306307" cy="4342797"/>
        </p:xfrm>
        <a:graphic>
          <a:graphicData uri="http://schemas.openxmlformats.org/drawingml/2006/table">
            <a:tbl>
              <a:tblPr firstRow="1" bandRow="1">
                <a:tableStyleId>{D7AC3CCA-C797-4891-BE02-D94E43425B78}</a:tableStyleId>
              </a:tblPr>
              <a:tblGrid>
                <a:gridCol w="2768769">
                  <a:extLst>
                    <a:ext uri="{9D8B030D-6E8A-4147-A177-3AD203B41FA5}">
                      <a16:colId xmlns:a16="http://schemas.microsoft.com/office/drawing/2014/main" val="207549462"/>
                    </a:ext>
                  </a:extLst>
                </a:gridCol>
                <a:gridCol w="2768769">
                  <a:extLst>
                    <a:ext uri="{9D8B030D-6E8A-4147-A177-3AD203B41FA5}">
                      <a16:colId xmlns:a16="http://schemas.microsoft.com/office/drawing/2014/main" val="616258892"/>
                    </a:ext>
                  </a:extLst>
                </a:gridCol>
                <a:gridCol w="2768769">
                  <a:extLst>
                    <a:ext uri="{9D8B030D-6E8A-4147-A177-3AD203B41FA5}">
                      <a16:colId xmlns:a16="http://schemas.microsoft.com/office/drawing/2014/main" val="1058216620"/>
                    </a:ext>
                  </a:extLst>
                </a:gridCol>
              </a:tblGrid>
              <a:tr h="1675797">
                <a:tc>
                  <a:txBody>
                    <a:bodyPr/>
                    <a:lstStyle/>
                    <a:p>
                      <a:endParaRPr lang="en-US" dirty="0"/>
                    </a:p>
                  </a:txBody>
                  <a:tcPr>
                    <a:noFill/>
                  </a:tcPr>
                </a:tc>
                <a:tc>
                  <a:txBody>
                    <a:bodyPr/>
                    <a:lstStyle/>
                    <a:p>
                      <a:endParaRPr lang="en-US" dirty="0"/>
                    </a:p>
                  </a:txBody>
                  <a:tcPr>
                    <a:noFill/>
                  </a:tcPr>
                </a:tc>
                <a:tc>
                  <a:txBody>
                    <a:bodyPr/>
                    <a:lstStyle/>
                    <a:p>
                      <a:endParaRPr lang="en-US"/>
                    </a:p>
                  </a:txBody>
                  <a:tcPr>
                    <a:noFill/>
                  </a:tcPr>
                </a:tc>
                <a:extLst>
                  <a:ext uri="{0D108BD9-81ED-4DB2-BD59-A6C34878D82A}">
                    <a16:rowId xmlns:a16="http://schemas.microsoft.com/office/drawing/2014/main" val="2398928135"/>
                  </a:ext>
                </a:extLst>
              </a:tr>
              <a:tr h="1464429">
                <a:tc>
                  <a:txBody>
                    <a:bodyPr/>
                    <a:lstStyle/>
                    <a:p>
                      <a:endParaRPr lang="en-US" dirty="0"/>
                    </a:p>
                  </a:txBody>
                  <a:tcPr>
                    <a:noFill/>
                  </a:tcPr>
                </a:tc>
                <a:tc>
                  <a:txBody>
                    <a:bodyPr/>
                    <a:lstStyle/>
                    <a:p>
                      <a:endParaRPr lang="en-US" dirty="0"/>
                    </a:p>
                  </a:txBody>
                  <a:tcPr>
                    <a:noFill/>
                  </a:tcPr>
                </a:tc>
                <a:tc>
                  <a:txBody>
                    <a:bodyPr/>
                    <a:lstStyle/>
                    <a:p>
                      <a:endParaRPr lang="en-US"/>
                    </a:p>
                  </a:txBody>
                  <a:tcPr>
                    <a:noFill/>
                  </a:tcPr>
                </a:tc>
                <a:extLst>
                  <a:ext uri="{0D108BD9-81ED-4DB2-BD59-A6C34878D82A}">
                    <a16:rowId xmlns:a16="http://schemas.microsoft.com/office/drawing/2014/main" val="1990088735"/>
                  </a:ext>
                </a:extLst>
              </a:tr>
              <a:tr h="1202571">
                <a:tc>
                  <a:txBody>
                    <a:bodyPr/>
                    <a:lstStyle/>
                    <a:p>
                      <a:endParaRPr lang="en-US"/>
                    </a:p>
                  </a:txBody>
                  <a:tcPr>
                    <a:noFill/>
                  </a:tcPr>
                </a:tc>
                <a:tc>
                  <a:txBody>
                    <a:bodyPr/>
                    <a:lstStyle/>
                    <a:p>
                      <a:endParaRPr lang="en-US"/>
                    </a:p>
                  </a:txBody>
                  <a:tcPr>
                    <a:noFill/>
                  </a:tcPr>
                </a:tc>
                <a:tc>
                  <a:txBody>
                    <a:bodyPr/>
                    <a:lstStyle/>
                    <a:p>
                      <a:endParaRPr lang="en-US" dirty="0"/>
                    </a:p>
                  </a:txBody>
                  <a:tcPr>
                    <a:noFill/>
                  </a:tcPr>
                </a:tc>
                <a:extLst>
                  <a:ext uri="{0D108BD9-81ED-4DB2-BD59-A6C34878D82A}">
                    <a16:rowId xmlns:a16="http://schemas.microsoft.com/office/drawing/2014/main" val="3269152975"/>
                  </a:ext>
                </a:extLst>
              </a:tr>
            </a:tbl>
          </a:graphicData>
        </a:graphic>
      </p:graphicFrame>
      <p:sp>
        <p:nvSpPr>
          <p:cNvPr id="3" name="Content Placeholder 2"/>
          <p:cNvSpPr>
            <a:spLocks noGrp="1"/>
          </p:cNvSpPr>
          <p:nvPr>
            <p:ph idx="1"/>
          </p:nvPr>
        </p:nvSpPr>
        <p:spPr>
          <a:xfrm>
            <a:off x="505794" y="884072"/>
            <a:ext cx="8229600" cy="991878"/>
          </a:xfrm>
        </p:spPr>
        <p:txBody>
          <a:bodyPr>
            <a:normAutofit/>
          </a:bodyPr>
          <a:lstStyle/>
          <a:p>
            <a:pPr marL="0" indent="0">
              <a:buFont typeface="Arial" charset="0"/>
              <a:buNone/>
              <a:defRPr/>
            </a:pPr>
            <a:r>
              <a:rPr lang="en-US" sz="1600" b="1" dirty="0"/>
              <a:t>There are nine pictograms under the GHS to convey health, physical and environmental hazards. The final Hazard Communication Standard (HCS) requires eight of these pictograms, the exception being the environmental pictogram, as environmental hazards are not within OSHA’s jurisdiction. The hazard pictograms and their corresponding hazards are shown below.</a:t>
            </a:r>
          </a:p>
          <a:p>
            <a:pPr marL="0" indent="0">
              <a:buFont typeface="Arial" charset="0"/>
              <a:buNone/>
              <a:defRPr/>
            </a:pPr>
            <a:endParaRPr lang="en-US" sz="1800" b="1" dirty="0"/>
          </a:p>
        </p:txBody>
      </p:sp>
      <p:sp>
        <p:nvSpPr>
          <p:cNvPr id="91141" name="Title 1"/>
          <p:cNvSpPr>
            <a:spLocks noGrp="1"/>
          </p:cNvSpPr>
          <p:nvPr>
            <p:ph type="title"/>
          </p:nvPr>
        </p:nvSpPr>
        <p:spPr>
          <a:xfrm>
            <a:off x="485313" y="17421"/>
            <a:ext cx="8229600" cy="1143000"/>
          </a:xfrm>
        </p:spPr>
        <p:txBody>
          <a:bodyPr/>
          <a:lstStyle/>
          <a:p>
            <a:pPr eaLnBrk="1" hangingPunct="1"/>
            <a:r>
              <a:rPr lang="en-US" altLang="en-US" sz="3600" dirty="0"/>
              <a:t>HCS Pictograms and Hazards</a:t>
            </a:r>
          </a:p>
        </p:txBody>
      </p:sp>
    </p:spTree>
    <p:extLst>
      <p:ext uri="{BB962C8B-B14F-4D97-AF65-F5344CB8AC3E}">
        <p14:creationId xmlns:p14="http://schemas.microsoft.com/office/powerpoint/2010/main" val="35760167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5" name="Title 1"/>
          <p:cNvSpPr>
            <a:spLocks noGrp="1"/>
          </p:cNvSpPr>
          <p:nvPr>
            <p:ph type="title"/>
          </p:nvPr>
        </p:nvSpPr>
        <p:spPr/>
        <p:txBody>
          <a:bodyPr/>
          <a:lstStyle/>
          <a:p>
            <a:pPr algn="l" eaLnBrk="1" hangingPunct="1"/>
            <a:r>
              <a:rPr lang="en-US" altLang="en-US" sz="3600" dirty="0"/>
              <a:t>Hazard Communication “High Risk” Training</a:t>
            </a:r>
          </a:p>
        </p:txBody>
      </p:sp>
      <p:sp>
        <p:nvSpPr>
          <p:cNvPr id="3" name="Content Placeholder 2"/>
          <p:cNvSpPr>
            <a:spLocks noGrp="1"/>
          </p:cNvSpPr>
          <p:nvPr>
            <p:ph idx="1"/>
          </p:nvPr>
        </p:nvSpPr>
        <p:spPr>
          <a:xfrm>
            <a:off x="495300" y="1524000"/>
            <a:ext cx="8229600" cy="4525963"/>
          </a:xfrm>
        </p:spPr>
        <p:txBody>
          <a:bodyPr>
            <a:normAutofit fontScale="92500" lnSpcReduction="10000"/>
          </a:bodyPr>
          <a:lstStyle/>
          <a:p>
            <a:pPr marL="0" indent="0">
              <a:buFont typeface="Arial" charset="0"/>
              <a:buNone/>
              <a:defRPr/>
            </a:pPr>
            <a:r>
              <a:rPr lang="en-US" dirty="0"/>
              <a:t>New employees who are likely to routinely  encounter hazardous materials in the course of a work shift  are  considered, “high risk employees”. OSHA and ORM mandate that they MUST have further documented hazardous material training as described in  the University Hazardous Communication Plan. The training must be  appropriate for and commensurate with, the nature of the work or exposure. This training must be completed within 30 days of employment. </a:t>
            </a:r>
          </a:p>
          <a:p>
            <a:pPr marL="0" indent="0">
              <a:buFont typeface="Arial" charset="0"/>
              <a:buNone/>
              <a:defRPr/>
            </a:pP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itle 1"/>
          <p:cNvSpPr>
            <a:spLocks noGrp="1"/>
          </p:cNvSpPr>
          <p:nvPr>
            <p:ph type="title"/>
          </p:nvPr>
        </p:nvSpPr>
        <p:spPr/>
        <p:txBody>
          <a:bodyPr>
            <a:noAutofit/>
          </a:bodyPr>
          <a:lstStyle/>
          <a:p>
            <a:pPr algn="l" eaLnBrk="1" hangingPunct="1">
              <a:defRPr/>
            </a:pPr>
            <a:r>
              <a:rPr lang="en-US" altLang="en-US" sz="3600" dirty="0"/>
              <a:t>Documentation of Hazard Communication Training</a:t>
            </a:r>
          </a:p>
        </p:txBody>
      </p:sp>
      <p:sp>
        <p:nvSpPr>
          <p:cNvPr id="3" name="Content Placeholder 2"/>
          <p:cNvSpPr>
            <a:spLocks noGrp="1"/>
          </p:cNvSpPr>
          <p:nvPr>
            <p:ph idx="1"/>
          </p:nvPr>
        </p:nvSpPr>
        <p:spPr/>
        <p:txBody>
          <a:bodyPr>
            <a:normAutofit/>
          </a:bodyPr>
          <a:lstStyle/>
          <a:p>
            <a:pPr marL="0" indent="0">
              <a:buFont typeface="Arial" charset="0"/>
              <a:buNone/>
              <a:defRPr/>
            </a:pPr>
            <a:r>
              <a:rPr lang="en-US" dirty="0"/>
              <a:t>These “high risk” employees must also have additional documented refresher training on the full Hazardous Communication Plan: </a:t>
            </a:r>
          </a:p>
          <a:p>
            <a:pPr marL="514350" indent="-514350">
              <a:buFont typeface="+mj-lt"/>
              <a:buAutoNum type="arabicPeriod"/>
              <a:defRPr/>
            </a:pPr>
            <a:r>
              <a:rPr lang="en-US" dirty="0"/>
              <a:t>Any time that they are assigned work with a new hazardous material and/or;</a:t>
            </a:r>
          </a:p>
          <a:p>
            <a:pPr marL="514350" indent="-514350">
              <a:buFont typeface="Arial" charset="0"/>
              <a:buAutoNum type="arabicPeriod" startAt="2"/>
              <a:defRPr/>
            </a:pPr>
            <a:r>
              <a:rPr lang="en-US" dirty="0"/>
              <a:t>At least annually.</a:t>
            </a:r>
          </a:p>
          <a:p>
            <a:pPr marL="0" indent="0">
              <a:buFont typeface="Arial" charset="0"/>
              <a:buNone/>
              <a:defRPr/>
            </a:pPr>
            <a:endParaRPr lang="en-US" dirty="0"/>
          </a:p>
          <a:p>
            <a:pPr marL="0" indent="0">
              <a:buFont typeface="Arial" charset="0"/>
              <a:buNone/>
              <a:defRPr/>
            </a:pPr>
            <a:endParaRPr lang="en-US" dirty="0"/>
          </a:p>
          <a:p>
            <a:pPr marL="0" indent="0">
              <a:buFont typeface="Arial" charset="0"/>
              <a:buNone/>
              <a:defRPr/>
            </a:pPr>
            <a:endParaRPr lang="en-US" dirty="0"/>
          </a:p>
          <a:p>
            <a:pPr marL="0" indent="0">
              <a:buFont typeface="Arial" charset="0"/>
              <a:buNone/>
              <a:defRPr/>
            </a:pP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3" name="Title 1"/>
          <p:cNvSpPr>
            <a:spLocks noGrp="1"/>
          </p:cNvSpPr>
          <p:nvPr>
            <p:ph type="title"/>
          </p:nvPr>
        </p:nvSpPr>
        <p:spPr/>
        <p:txBody>
          <a:bodyPr/>
          <a:lstStyle/>
          <a:p>
            <a:pPr algn="l" eaLnBrk="1" hangingPunct="1"/>
            <a:r>
              <a:rPr lang="en-US" altLang="en-US" sz="3600" dirty="0"/>
              <a:t>Responsibilities for Hazard Communication Training</a:t>
            </a:r>
          </a:p>
        </p:txBody>
      </p:sp>
      <p:sp>
        <p:nvSpPr>
          <p:cNvPr id="94214" name="Content Placeholder 2"/>
          <p:cNvSpPr>
            <a:spLocks noGrp="1"/>
          </p:cNvSpPr>
          <p:nvPr>
            <p:ph idx="1"/>
          </p:nvPr>
        </p:nvSpPr>
        <p:spPr/>
        <p:txBody>
          <a:bodyPr/>
          <a:lstStyle/>
          <a:p>
            <a:pPr marL="0" indent="0">
              <a:buFont typeface="Arial" panose="020B0604020202020204" pitchFamily="34" charset="0"/>
              <a:buNone/>
            </a:pPr>
            <a:endParaRPr lang="en-US" altLang="en-US" dirty="0"/>
          </a:p>
          <a:p>
            <a:pPr marL="0" indent="0">
              <a:buFont typeface="Arial" panose="020B0604020202020204" pitchFamily="34" charset="0"/>
              <a:buNone/>
            </a:pPr>
            <a:r>
              <a:rPr lang="en-US" altLang="en-US" sz="2800" dirty="0"/>
              <a:t>An employee’s immediate supervisor is responsible for all hazardous communication training.</a:t>
            </a:r>
          </a:p>
          <a:p>
            <a:pPr marL="0" indent="0">
              <a:buFont typeface="Arial" panose="020B0604020202020204" pitchFamily="34" charset="0"/>
              <a:buNone/>
            </a:pPr>
            <a:r>
              <a:rPr lang="en-US" altLang="en-US" sz="2800" dirty="0"/>
              <a:t>New employees and their supervisor must verify this training on the “New Employee Safety and Risk Management Orientation Form” and the course “Certificate of Completion”</a:t>
            </a:r>
            <a:r>
              <a:rPr lang="en-US" altLang="en-US" dirty="0"/>
              <a:t>.</a:t>
            </a:r>
          </a:p>
          <a:p>
            <a:pPr marL="0" indent="0">
              <a:buFont typeface="Arial" panose="020B0604020202020204" pitchFamily="34" charset="0"/>
              <a:buNone/>
            </a:pPr>
            <a:endParaRPr lang="en-US" altLang="en-US" dirty="0"/>
          </a:p>
          <a:p>
            <a:pPr marL="0" indent="0">
              <a:buFont typeface="Arial" panose="020B0604020202020204" pitchFamily="34" charset="0"/>
              <a:buNone/>
            </a:pPr>
            <a:endParaRPr lang="en-US" altLang="en-US" dirty="0"/>
          </a:p>
          <a:p>
            <a:pPr marL="0" indent="0">
              <a:buFont typeface="Arial" panose="020B0604020202020204" pitchFamily="34" charset="0"/>
              <a:buNone/>
            </a:pPr>
            <a:endParaRPr lang="en-US" alt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ctrTitle"/>
          </p:nvPr>
        </p:nvSpPr>
        <p:spPr>
          <a:xfrm>
            <a:off x="1143000" y="1050925"/>
            <a:ext cx="6858000" cy="2438400"/>
          </a:xfrm>
        </p:spPr>
        <p:txBody>
          <a:bodyPr/>
          <a:lstStyle/>
          <a:p>
            <a:pPr algn="l"/>
            <a:r>
              <a:rPr lang="en-US" altLang="en-US" sz="3600" dirty="0"/>
              <a:t>Topic 7- Louisiana Tech University  Worker’s Compensation and Transitional Return to Work Policies</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3"/>
          <p:cNvSpPr>
            <a:spLocks noGrp="1"/>
          </p:cNvSpPr>
          <p:nvPr>
            <p:ph type="title"/>
          </p:nvPr>
        </p:nvSpPr>
        <p:spPr/>
        <p:txBody>
          <a:bodyPr/>
          <a:lstStyle/>
          <a:p>
            <a:pPr algn="l"/>
            <a:r>
              <a:rPr lang="en-US" altLang="en-US" sz="3600" dirty="0"/>
              <a:t>Program Administration</a:t>
            </a:r>
          </a:p>
        </p:txBody>
      </p:sp>
      <p:sp>
        <p:nvSpPr>
          <p:cNvPr id="97283" name="Content Placeholder 4"/>
          <p:cNvSpPr>
            <a:spLocks noGrp="1"/>
          </p:cNvSpPr>
          <p:nvPr>
            <p:ph idx="1"/>
          </p:nvPr>
        </p:nvSpPr>
        <p:spPr/>
        <p:txBody>
          <a:bodyPr/>
          <a:lstStyle/>
          <a:p>
            <a:r>
              <a:rPr lang="en-US" altLang="en-US" sz="3000" dirty="0"/>
              <a:t>The Louisiana Tech University Office of Human Resources is responsible for the administration of the Louisiana Tech University Worker’s Compensation and Transitional Return to Work Programs.</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algn="l" eaLnBrk="1" hangingPunct="1"/>
            <a:r>
              <a:rPr lang="en-US" altLang="en-US" sz="3600" dirty="0"/>
              <a:t>What is to be Done When an Employee Has a Work-related Injury or Illness?</a:t>
            </a:r>
          </a:p>
        </p:txBody>
      </p:sp>
      <p:sp>
        <p:nvSpPr>
          <p:cNvPr id="98307" name="Rectangle 3"/>
          <p:cNvSpPr>
            <a:spLocks noGrp="1" noChangeArrowheads="1"/>
          </p:cNvSpPr>
          <p:nvPr>
            <p:ph type="body" idx="1"/>
          </p:nvPr>
        </p:nvSpPr>
        <p:spPr/>
        <p:txBody>
          <a:bodyPr/>
          <a:lstStyle/>
          <a:p>
            <a:pPr eaLnBrk="1" hangingPunct="1">
              <a:buFontTx/>
              <a:buNone/>
            </a:pPr>
            <a:r>
              <a:rPr lang="en-US" altLang="en-US" sz="2400" dirty="0"/>
              <a:t>When an employee experiences a work-related injury or illness which may result in a Worker’s Compensation claim, the  employee’s supervisor must contact the Louisiana Tech University Office of Human Resources (HR).</a:t>
            </a:r>
          </a:p>
          <a:p>
            <a:pPr eaLnBrk="1" hangingPunct="1">
              <a:buFontTx/>
              <a:buNone/>
            </a:pPr>
            <a:endParaRPr lang="en-US" altLang="en-US" sz="2400" dirty="0"/>
          </a:p>
          <a:p>
            <a:pPr eaLnBrk="1" hangingPunct="1">
              <a:buFontTx/>
              <a:buNone/>
            </a:pPr>
            <a:r>
              <a:rPr lang="en-US" altLang="en-US" sz="2400" dirty="0"/>
              <a:t> HR will arrange  for a post accident drug test of the injured employee and assist the supervisor in completing a Form LWC-WC 1A-1, “First Report of Injury or Illness. This form must be filed with the State’s Third Party Administrator (TPA) immediately.</a:t>
            </a:r>
          </a:p>
          <a:p>
            <a:pPr eaLnBrk="1" hangingPunct="1">
              <a:buFontTx/>
              <a:buNone/>
            </a:pPr>
            <a:endParaRPr lang="en-US" altLang="en-US" sz="2400" dirty="0"/>
          </a:p>
          <a:p>
            <a:pPr eaLnBrk="1" hangingPunct="1">
              <a:buFontTx/>
              <a:buNone/>
            </a:pPr>
            <a:endParaRPr lang="en-US" alt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itle 1"/>
          <p:cNvSpPr>
            <a:spLocks noGrp="1"/>
          </p:cNvSpPr>
          <p:nvPr>
            <p:ph type="title"/>
          </p:nvPr>
        </p:nvSpPr>
        <p:spPr/>
        <p:txBody>
          <a:bodyPr/>
          <a:lstStyle/>
          <a:p>
            <a:pPr algn="l" eaLnBrk="1" hangingPunct="1"/>
            <a:r>
              <a:rPr lang="en-US" altLang="en-US" sz="3600" dirty="0"/>
              <a:t>Part 1- Introduction To Risk Management and Safety Rules and Responsibilities</a:t>
            </a:r>
          </a:p>
        </p:txBody>
      </p:sp>
      <p:sp>
        <p:nvSpPr>
          <p:cNvPr id="3" name="Content Placeholder 2"/>
          <p:cNvSpPr>
            <a:spLocks noGrp="1"/>
          </p:cNvSpPr>
          <p:nvPr>
            <p:ph idx="1"/>
          </p:nvPr>
        </p:nvSpPr>
        <p:spPr>
          <a:xfrm>
            <a:off x="495300" y="1600200"/>
            <a:ext cx="8229600" cy="4525963"/>
          </a:xfrm>
        </p:spPr>
        <p:txBody>
          <a:bodyPr/>
          <a:lstStyle/>
          <a:p>
            <a:pPr marL="0" indent="0" algn="ctr" eaLnBrk="1" fontAlgn="auto" hangingPunct="1">
              <a:spcAft>
                <a:spcPts val="0"/>
              </a:spcAft>
              <a:buFont typeface="Wingdings" pitchFamily="2" charset="2"/>
              <a:buNone/>
              <a:defRPr/>
            </a:pPr>
            <a:endParaRPr lang="en-US" sz="1800" u="sng" dirty="0"/>
          </a:p>
          <a:p>
            <a:pPr marL="0" indent="0" eaLnBrk="1" fontAlgn="auto" hangingPunct="1">
              <a:spcAft>
                <a:spcPts val="0"/>
              </a:spcAft>
              <a:buFont typeface="Wingdings" pitchFamily="2" charset="2"/>
              <a:buNone/>
              <a:defRPr/>
            </a:pPr>
            <a:r>
              <a:rPr lang="en-US" sz="1800" u="sng" dirty="0"/>
              <a:t>Objectives</a:t>
            </a:r>
          </a:p>
          <a:p>
            <a:pPr marL="0" indent="0" algn="ctr" eaLnBrk="1" fontAlgn="auto" hangingPunct="1">
              <a:spcAft>
                <a:spcPts val="0"/>
              </a:spcAft>
              <a:buFont typeface="Wingdings" pitchFamily="2" charset="2"/>
              <a:buNone/>
              <a:defRPr/>
            </a:pPr>
            <a:endParaRPr lang="en-US" sz="1800" u="sng" dirty="0"/>
          </a:p>
          <a:p>
            <a:pPr eaLnBrk="1" fontAlgn="auto" hangingPunct="1">
              <a:spcAft>
                <a:spcPts val="0"/>
              </a:spcAft>
              <a:defRPr/>
            </a:pPr>
            <a:r>
              <a:rPr lang="en-US" sz="1800" dirty="0"/>
              <a:t>1. Define, “Risk Management” and “Safety”.</a:t>
            </a:r>
          </a:p>
          <a:p>
            <a:pPr eaLnBrk="1" fontAlgn="auto" hangingPunct="1">
              <a:spcAft>
                <a:spcPts val="0"/>
              </a:spcAft>
              <a:defRPr/>
            </a:pPr>
            <a:endParaRPr lang="en-US" sz="1800" dirty="0"/>
          </a:p>
          <a:p>
            <a:pPr eaLnBrk="1" fontAlgn="auto" hangingPunct="1">
              <a:spcAft>
                <a:spcPts val="0"/>
              </a:spcAft>
              <a:defRPr/>
            </a:pPr>
            <a:r>
              <a:rPr lang="en-US" sz="1800" dirty="0"/>
              <a:t>2. State the specific responsibilities of, and accountability for, each of the following groups in the University Safety/Risk Management Programs: (a) Agency Head; (b) Dean, Directors, Department Heads; (c) Faculty and Staff; (d) Students; (e) Visitors and Contractors; (f) Office of Environmental Health and Safety; (g) University Police.</a:t>
            </a:r>
          </a:p>
          <a:p>
            <a:pPr marL="0" indent="0" eaLnBrk="1" fontAlgn="auto" hangingPunct="1">
              <a:spcAft>
                <a:spcPts val="0"/>
              </a:spcAft>
              <a:buFont typeface="Wingdings" pitchFamily="2" charset="2"/>
              <a:buNone/>
              <a:defRPr/>
            </a:pPr>
            <a:r>
              <a:rPr lang="en-US" sz="1800" dirty="0"/>
              <a:t>  </a:t>
            </a:r>
          </a:p>
          <a:p>
            <a:pPr eaLnBrk="1" fontAlgn="auto" hangingPunct="1">
              <a:spcAft>
                <a:spcPts val="0"/>
              </a:spcAft>
              <a:defRPr/>
            </a:pPr>
            <a:r>
              <a:rPr lang="en-US" sz="1800" dirty="0"/>
              <a:t>3. Review the content of each section of the </a:t>
            </a:r>
            <a:r>
              <a:rPr lang="en-US" sz="1800" u="sng" dirty="0">
                <a:hlinkClick r:id="rId2"/>
              </a:rPr>
              <a:t>Louisiana Tech University Safety Plan</a:t>
            </a:r>
            <a:r>
              <a:rPr lang="en-US" sz="1800" dirty="0"/>
              <a:t>.</a:t>
            </a:r>
            <a:r>
              <a:rPr lang="en-US" altLang="en-US" sz="1800" dirty="0"/>
              <a:t> It is codified as, Louisiana Tech University Policies 4200 through 4222.</a:t>
            </a:r>
            <a:r>
              <a:rPr lang="en-US" altLang="en-US" sz="1800" b="1" dirty="0"/>
              <a:t> </a:t>
            </a:r>
            <a:endParaRPr lang="en-US" sz="1800" dirty="0"/>
          </a:p>
          <a:p>
            <a:pPr marL="0" indent="0" eaLnBrk="1" hangingPunct="1">
              <a:buFont typeface="Arial" charset="0"/>
              <a:buNone/>
              <a:defRPr/>
            </a:pPr>
            <a:endParaRPr lang="en-US" sz="1800" dirty="0"/>
          </a:p>
          <a:p>
            <a:pPr eaLnBrk="1" hangingPunct="1">
              <a:buFont typeface="Arial" charset="0"/>
              <a:buChar char="•"/>
              <a:defRPr/>
            </a:pPr>
            <a:endParaRPr lang="en-US" sz="18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pPr algn="l"/>
            <a:r>
              <a:rPr lang="en-US" altLang="en-US" sz="3600" dirty="0"/>
              <a:t>Post-Accident Drug Testing</a:t>
            </a:r>
          </a:p>
        </p:txBody>
      </p:sp>
      <p:sp>
        <p:nvSpPr>
          <p:cNvPr id="3" name="Content Placeholder 2"/>
          <p:cNvSpPr>
            <a:spLocks noGrp="1"/>
          </p:cNvSpPr>
          <p:nvPr>
            <p:ph idx="1"/>
          </p:nvPr>
        </p:nvSpPr>
        <p:spPr/>
        <p:txBody>
          <a:bodyPr>
            <a:normAutofit/>
          </a:bodyPr>
          <a:lstStyle/>
          <a:p>
            <a:pPr>
              <a:defRPr/>
            </a:pPr>
            <a:r>
              <a:rPr lang="en-US" sz="2400" dirty="0"/>
              <a:t>Drug-Testing is required after an accident involving any of the following:</a:t>
            </a:r>
          </a:p>
          <a:p>
            <a:pPr lvl="1">
              <a:defRPr/>
            </a:pPr>
            <a:r>
              <a:rPr lang="en-US" sz="2400" dirty="0"/>
              <a:t>An accident that requires (or should require) medical attention to the employee</a:t>
            </a:r>
          </a:p>
          <a:p>
            <a:pPr lvl="1">
              <a:defRPr/>
            </a:pPr>
            <a:r>
              <a:rPr lang="en-US" sz="2400" dirty="0"/>
              <a:t>An accident leading to a reasonable suspicion of illegal drug or alcohol use</a:t>
            </a:r>
          </a:p>
          <a:p>
            <a:pPr lvl="1">
              <a:defRPr/>
            </a:pPr>
            <a:r>
              <a:rPr lang="en-US" sz="2400" dirty="0"/>
              <a:t>An accident involving a fatality</a:t>
            </a:r>
          </a:p>
          <a:p>
            <a:pPr lvl="1">
              <a:defRPr/>
            </a:pPr>
            <a:r>
              <a:rPr lang="en-US" sz="2400" dirty="0"/>
              <a:t>An accident involving hazardous waste.</a:t>
            </a:r>
          </a:p>
          <a:p>
            <a:pPr marL="457200" lvl="1" indent="0">
              <a:buNone/>
              <a:defRPr/>
            </a:pPr>
            <a:r>
              <a:rPr lang="en-US" sz="2400" dirty="0">
                <a:highlight>
                  <a:srgbClr val="FFFF00"/>
                </a:highlight>
              </a:rPr>
              <a:t>You must review </a:t>
            </a:r>
            <a:r>
              <a:rPr lang="en-US" sz="2400" dirty="0">
                <a:highlight>
                  <a:srgbClr val="FFFF00"/>
                </a:highlight>
                <a:hlinkClick r:id="rId2"/>
              </a:rPr>
              <a:t>Policy 1412 – Employee Drug Testing Policy</a:t>
            </a:r>
            <a:r>
              <a:rPr lang="en-US" sz="2400" dirty="0">
                <a:highlight>
                  <a:srgbClr val="FFFF00"/>
                </a:highlight>
              </a:rPr>
              <a:t> to become familiar with its contents.</a:t>
            </a:r>
          </a:p>
          <a:p>
            <a:pPr lvl="1">
              <a:defRPr/>
            </a:pPr>
            <a:endParaRPr lang="en-US" sz="2400" dirty="0"/>
          </a:p>
          <a:p>
            <a:pPr marL="457200" lvl="1" indent="0">
              <a:buNone/>
              <a:defRPr/>
            </a:pPr>
            <a:endParaRPr lang="en-US" sz="2400" dirty="0"/>
          </a:p>
          <a:p>
            <a:pPr marL="342900" lvl="1" indent="0">
              <a:buFont typeface="Arial" panose="020B0604020202020204" pitchFamily="34" charset="0"/>
              <a:buNone/>
              <a:defRPr/>
            </a:pPr>
            <a:endParaRPr lang="en-US" sz="2400" dirty="0"/>
          </a:p>
          <a:p>
            <a:pPr lvl="1">
              <a:defRPr/>
            </a:pPr>
            <a:endParaRPr lang="en-US" sz="24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algn="l"/>
            <a:r>
              <a:rPr lang="en-US" altLang="en-US" sz="3600" dirty="0"/>
              <a:t>Monitoring of the Injured/Ill Employee</a:t>
            </a:r>
          </a:p>
        </p:txBody>
      </p:sp>
      <p:sp>
        <p:nvSpPr>
          <p:cNvPr id="100355" name="Content Placeholder 2"/>
          <p:cNvSpPr>
            <a:spLocks noGrp="1"/>
          </p:cNvSpPr>
          <p:nvPr>
            <p:ph idx="1"/>
          </p:nvPr>
        </p:nvSpPr>
        <p:spPr/>
        <p:txBody>
          <a:bodyPr/>
          <a:lstStyle/>
          <a:p>
            <a:r>
              <a:rPr lang="en-US" altLang="en-US" sz="3000"/>
              <a:t>HR will provide the injured/ill employee with a “Functional Capacity Form” (FCF) that must be completed by the physician treating the injury/illness. The employee must return the completed report to their supervisor within 24 hours of the injury/illness.</a:t>
            </a:r>
          </a:p>
          <a:p>
            <a:r>
              <a:rPr lang="en-US" altLang="en-US" sz="3000"/>
              <a:t>The employee is to provide regular updates to the employee’s supervisor on at least a bi-monthly basis.  </a:t>
            </a:r>
          </a:p>
          <a:p>
            <a:endParaRPr lang="en-US" altLang="en-US" sz="3000"/>
          </a:p>
          <a:p>
            <a:endParaRPr lang="en-US" altLang="en-US" sz="30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p:txBody>
          <a:bodyPr/>
          <a:lstStyle/>
          <a:p>
            <a:pPr algn="l"/>
            <a:r>
              <a:rPr lang="en-US" altLang="en-US" sz="3600" dirty="0"/>
              <a:t>Return to Work Goals</a:t>
            </a:r>
          </a:p>
        </p:txBody>
      </p:sp>
      <p:sp>
        <p:nvSpPr>
          <p:cNvPr id="101379" name="Content Placeholder 2"/>
          <p:cNvSpPr>
            <a:spLocks noGrp="1"/>
          </p:cNvSpPr>
          <p:nvPr>
            <p:ph idx="1"/>
          </p:nvPr>
        </p:nvSpPr>
        <p:spPr/>
        <p:txBody>
          <a:bodyPr/>
          <a:lstStyle/>
          <a:p>
            <a:r>
              <a:rPr lang="en-US" altLang="en-US" sz="2700" dirty="0"/>
              <a:t>Louisiana Tech University makes a reasonable effort to return to the workplace those employees who have sustained job-related injuries or illnesses and are temporarily prevented from returning to work. </a:t>
            </a:r>
          </a:p>
          <a:p>
            <a:r>
              <a:rPr lang="en-US" altLang="en-US" sz="2700" dirty="0"/>
              <a:t>The University strives to place such an employee into a meaningful assignment with light/limited duties on a temporary basis (not to exceed 6 months).</a:t>
            </a:r>
          </a:p>
          <a:p>
            <a:r>
              <a:rPr lang="en-US" altLang="en-US" sz="2700" dirty="0">
                <a:highlight>
                  <a:srgbClr val="FFFF00"/>
                </a:highlight>
              </a:rPr>
              <a:t>You must review </a:t>
            </a:r>
            <a:r>
              <a:rPr lang="en-US" sz="2700" dirty="0">
                <a:highlight>
                  <a:srgbClr val="FFFF00"/>
                </a:highlight>
                <a:hlinkClick r:id="rId2"/>
              </a:rPr>
              <a:t>Policy 1443 – Transitional Return to Work Policy </a:t>
            </a:r>
            <a:r>
              <a:rPr lang="en-US" sz="2700" dirty="0">
                <a:highlight>
                  <a:srgbClr val="FFFF00"/>
                </a:highlight>
              </a:rPr>
              <a:t>to become familiar with its content.</a:t>
            </a:r>
          </a:p>
          <a:p>
            <a:endParaRPr lang="en-US" altLang="en-US" sz="27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lstStyle/>
          <a:p>
            <a:pPr algn="l"/>
            <a:r>
              <a:rPr lang="en-US" altLang="en-US" sz="3600" dirty="0"/>
              <a:t>Return to Work Goals- Cont’d</a:t>
            </a:r>
          </a:p>
        </p:txBody>
      </p:sp>
      <p:sp>
        <p:nvSpPr>
          <p:cNvPr id="102403" name="Content Placeholder 2"/>
          <p:cNvSpPr>
            <a:spLocks noGrp="1"/>
          </p:cNvSpPr>
          <p:nvPr>
            <p:ph idx="1"/>
          </p:nvPr>
        </p:nvSpPr>
        <p:spPr/>
        <p:txBody>
          <a:bodyPr/>
          <a:lstStyle/>
          <a:p>
            <a:r>
              <a:rPr lang="en-US" altLang="en-US" sz="2700" dirty="0"/>
              <a:t>The employee will be allowed to return to a modified duty arrangement when such arrangement align and comply with medical restrictions set by the treating physician as determined by a case management team.  </a:t>
            </a:r>
          </a:p>
          <a:p>
            <a:r>
              <a:rPr lang="en-US" altLang="en-US" sz="2700" dirty="0"/>
              <a:t>In instances where the employee’s department is unable to find a suitable duty arrangement, a case management team will assist in determining an appropriate duty arrangement.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pPr algn="l"/>
            <a:r>
              <a:rPr lang="en-US" altLang="en-US" sz="3600" dirty="0"/>
              <a:t>Return to Work Case Management Team</a:t>
            </a:r>
          </a:p>
        </p:txBody>
      </p:sp>
      <p:sp>
        <p:nvSpPr>
          <p:cNvPr id="103427" name="Content Placeholder 2"/>
          <p:cNvSpPr>
            <a:spLocks noGrp="1"/>
          </p:cNvSpPr>
          <p:nvPr>
            <p:ph idx="1"/>
          </p:nvPr>
        </p:nvSpPr>
        <p:spPr>
          <a:xfrm>
            <a:off x="457200" y="1684337"/>
            <a:ext cx="8229600" cy="4525963"/>
          </a:xfrm>
        </p:spPr>
        <p:txBody>
          <a:bodyPr/>
          <a:lstStyle/>
          <a:p>
            <a:r>
              <a:rPr lang="en-US" altLang="en-US" sz="2800" dirty="0"/>
              <a:t>The case management team’s duties include:</a:t>
            </a:r>
          </a:p>
          <a:p>
            <a:pPr lvl="1"/>
            <a:r>
              <a:rPr lang="en-US" altLang="en-US" sz="2100" dirty="0"/>
              <a:t> reviewing physician restrictions and requesting a second medical opinion when appropriate;</a:t>
            </a:r>
          </a:p>
          <a:p>
            <a:pPr lvl="1"/>
            <a:r>
              <a:rPr lang="en-US" altLang="en-US" sz="2100" dirty="0"/>
              <a:t>Assessing to what extent the restrictions will impact the employee’s ability to perform;</a:t>
            </a:r>
          </a:p>
          <a:p>
            <a:pPr lvl="1"/>
            <a:r>
              <a:rPr lang="en-US" altLang="en-US" sz="2100" dirty="0"/>
              <a:t>Determining the work load, schedule, and any modification of duties;</a:t>
            </a:r>
          </a:p>
          <a:p>
            <a:pPr lvl="1"/>
            <a:r>
              <a:rPr lang="en-US" altLang="en-US" sz="2100" dirty="0"/>
              <a:t>Analyzing whether the employee’s current position can be altered to accommodate the modified schedule/duties or whether another more appropriate position is available.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p:cNvSpPr>
            <a:spLocks noGrp="1"/>
          </p:cNvSpPr>
          <p:nvPr>
            <p:ph type="title"/>
          </p:nvPr>
        </p:nvSpPr>
        <p:spPr/>
        <p:txBody>
          <a:bodyPr/>
          <a:lstStyle/>
          <a:p>
            <a:pPr algn="l"/>
            <a:r>
              <a:rPr lang="en-US" altLang="en-US" sz="3600" dirty="0"/>
              <a:t>Return to Work Accommodations</a:t>
            </a:r>
          </a:p>
        </p:txBody>
      </p:sp>
      <p:sp>
        <p:nvSpPr>
          <p:cNvPr id="104451" name="Content Placeholder 2"/>
          <p:cNvSpPr>
            <a:spLocks noGrp="1"/>
          </p:cNvSpPr>
          <p:nvPr>
            <p:ph idx="1"/>
          </p:nvPr>
        </p:nvSpPr>
        <p:spPr/>
        <p:txBody>
          <a:bodyPr/>
          <a:lstStyle/>
          <a:p>
            <a:r>
              <a:rPr lang="en-US" altLang="en-US" sz="2400"/>
              <a:t>If the employee’s department cannot accommodate the employee, the department must notify the case management team with written reasons for the determination.  The case management team will review and determine if alternative arrangements can be made. </a:t>
            </a:r>
          </a:p>
          <a:p>
            <a:r>
              <a:rPr lang="en-US" altLang="en-US" sz="2400"/>
              <a:t>If the employee refuses an accommodation or reassignment which are within the employee’s restrictions and ability to perform, the University is not obligated to provide alternatives.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a:xfrm>
            <a:off x="488576" y="281782"/>
            <a:ext cx="8229600" cy="1143000"/>
          </a:xfrm>
        </p:spPr>
        <p:txBody>
          <a:bodyPr/>
          <a:lstStyle/>
          <a:p>
            <a:pPr algn="l"/>
            <a:r>
              <a:rPr lang="en-US" altLang="en-US" sz="2800" dirty="0"/>
              <a:t>Questions about Worker’s Compensation and Transitional Return to Work are to be referred to:</a:t>
            </a:r>
          </a:p>
        </p:txBody>
      </p:sp>
      <p:sp>
        <p:nvSpPr>
          <p:cNvPr id="105475" name="Content Placeholder 2"/>
          <p:cNvSpPr>
            <a:spLocks noGrp="1"/>
          </p:cNvSpPr>
          <p:nvPr>
            <p:ph idx="1"/>
          </p:nvPr>
        </p:nvSpPr>
        <p:spPr/>
        <p:txBody>
          <a:bodyPr/>
          <a:lstStyle/>
          <a:p>
            <a:pPr marL="0" indent="0">
              <a:buFont typeface="Arial" panose="020B0604020202020204" pitchFamily="34" charset="0"/>
              <a:buNone/>
            </a:pPr>
            <a:endParaRPr lang="en-US" altLang="en-US" dirty="0"/>
          </a:p>
          <a:p>
            <a:pPr marL="0" indent="0">
              <a:buFont typeface="Arial" panose="020B0604020202020204" pitchFamily="34" charset="0"/>
              <a:buNone/>
            </a:pPr>
            <a:r>
              <a:rPr lang="en-US" altLang="en-US" sz="2800" dirty="0"/>
              <a:t>Shelia S. Trammel- Director</a:t>
            </a:r>
          </a:p>
          <a:p>
            <a:pPr marL="0" indent="0">
              <a:buFont typeface="Arial" panose="020B0604020202020204" pitchFamily="34" charset="0"/>
              <a:buNone/>
            </a:pPr>
            <a:r>
              <a:rPr lang="en-US" altLang="en-US" sz="2800" dirty="0"/>
              <a:t>Louisiana Tech University Office of Human Resources</a:t>
            </a:r>
          </a:p>
          <a:p>
            <a:pPr marL="0" indent="0">
              <a:buFont typeface="Arial" panose="020B0604020202020204" pitchFamily="34" charset="0"/>
              <a:buNone/>
            </a:pPr>
            <a:r>
              <a:rPr lang="en-US" altLang="en-US" sz="2800" dirty="0"/>
              <a:t>Phone: 318-257-2235</a:t>
            </a:r>
          </a:p>
          <a:p>
            <a:pPr marL="0" indent="0">
              <a:buFont typeface="Arial" panose="020B0604020202020204" pitchFamily="34" charset="0"/>
              <a:buNone/>
            </a:pPr>
            <a:r>
              <a:rPr lang="en-US" altLang="en-US" sz="2800" dirty="0"/>
              <a:t>E-mail: strammel@latech.edu</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p:txBody>
          <a:bodyPr/>
          <a:lstStyle/>
          <a:p>
            <a:pPr algn="l"/>
            <a:r>
              <a:rPr lang="en-US" altLang="en-US" sz="3600" dirty="0"/>
              <a:t>References:</a:t>
            </a:r>
            <a:br>
              <a:rPr lang="en-US" altLang="en-US" sz="3600" dirty="0"/>
            </a:br>
            <a:endParaRPr lang="en-US" altLang="en-US" sz="3600" dirty="0"/>
          </a:p>
        </p:txBody>
      </p:sp>
      <p:sp>
        <p:nvSpPr>
          <p:cNvPr id="106499" name="Content Placeholder 2"/>
          <p:cNvSpPr>
            <a:spLocks noGrp="1"/>
          </p:cNvSpPr>
          <p:nvPr>
            <p:ph idx="1"/>
          </p:nvPr>
        </p:nvSpPr>
        <p:spPr/>
        <p:txBody>
          <a:bodyPr/>
          <a:lstStyle/>
          <a:p>
            <a:r>
              <a:rPr lang="en-US" altLang="en-US" sz="2800" dirty="0">
                <a:hlinkClick r:id="rId2"/>
              </a:rPr>
              <a:t>Louisiana Tech University Policy 1443</a:t>
            </a:r>
            <a:endParaRPr lang="en-US" altLang="en-US" sz="2800" dirty="0"/>
          </a:p>
          <a:p>
            <a:r>
              <a:rPr lang="en-US" altLang="en-US" sz="2800" dirty="0"/>
              <a:t>Frequently Asked Questions From Employees and Employers about Rights and responsibilities in Worker’s Compensation-Louisiana Workforce Commission</a:t>
            </a:r>
          </a:p>
          <a:p>
            <a:r>
              <a:rPr lang="en-US" altLang="en-US" sz="2800" dirty="0"/>
              <a:t>2023 Loss Prevention Manual- Loss Prevention Unit of the Louisiana Office of Risk Management</a:t>
            </a:r>
          </a:p>
          <a:p>
            <a:r>
              <a:rPr lang="en-US" altLang="en-US" sz="2800" dirty="0"/>
              <a:t>Louisiana State Office of Civil Service General Circular #001290</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429B7-A5B2-4443-9FDC-873C0A579034}"/>
              </a:ext>
            </a:extLst>
          </p:cNvPr>
          <p:cNvSpPr>
            <a:spLocks noGrp="1"/>
          </p:cNvSpPr>
          <p:nvPr>
            <p:ph type="ctrTitle"/>
          </p:nvPr>
        </p:nvSpPr>
        <p:spPr>
          <a:xfrm>
            <a:off x="609600" y="484187"/>
            <a:ext cx="7772400" cy="1470025"/>
          </a:xfrm>
        </p:spPr>
        <p:txBody>
          <a:bodyPr/>
          <a:lstStyle/>
          <a:p>
            <a:r>
              <a:rPr lang="en-US" b="1" u="sng" dirty="0"/>
              <a:t>Topic 8</a:t>
            </a:r>
            <a:r>
              <a:rPr lang="en-US" b="1" dirty="0"/>
              <a:t>- </a:t>
            </a:r>
            <a:r>
              <a:rPr lang="en-US" dirty="0"/>
              <a:t>Lockout/Tagout – Affected and Other Employees</a:t>
            </a:r>
            <a:br>
              <a:rPr lang="en-US" dirty="0"/>
            </a:br>
            <a:endParaRPr lang="en-US" dirty="0"/>
          </a:p>
        </p:txBody>
      </p:sp>
      <p:sp>
        <p:nvSpPr>
          <p:cNvPr id="3" name="Subtitle 2">
            <a:extLst>
              <a:ext uri="{FF2B5EF4-FFF2-40B4-BE49-F238E27FC236}">
                <a16:creationId xmlns:a16="http://schemas.microsoft.com/office/drawing/2014/main" id="{81623E7C-25ED-4BB8-8DF5-06389D20B988}"/>
              </a:ext>
            </a:extLst>
          </p:cNvPr>
          <p:cNvSpPr>
            <a:spLocks noGrp="1"/>
          </p:cNvSpPr>
          <p:nvPr>
            <p:ph type="subTitle" idx="1"/>
          </p:nvPr>
        </p:nvSpPr>
        <p:spPr>
          <a:xfrm>
            <a:off x="304800" y="1828800"/>
            <a:ext cx="8534400" cy="3962400"/>
          </a:xfrm>
        </p:spPr>
        <p:txBody>
          <a:bodyPr/>
          <a:lstStyle/>
          <a:p>
            <a:r>
              <a:rPr lang="en-US" sz="2000" dirty="0">
                <a:solidFill>
                  <a:schemeClr val="tx1"/>
                </a:solidFill>
              </a:rPr>
              <a:t>This training will help you understand your role and responsibilities when dealing with energy systems in use at the University. Lockout/Tag Out is specifically designed to protect employees from accidental discharges of energy.</a:t>
            </a:r>
          </a:p>
          <a:p>
            <a:endParaRPr lang="en-US" sz="2000" b="1" i="1" dirty="0">
              <a:solidFill>
                <a:schemeClr val="tx1"/>
              </a:solidFill>
            </a:endParaRPr>
          </a:p>
          <a:p>
            <a:r>
              <a:rPr lang="en-US" sz="2000" b="1" i="1" dirty="0">
                <a:solidFill>
                  <a:schemeClr val="tx1"/>
                </a:solidFill>
              </a:rPr>
              <a:t>Affected employee:</a:t>
            </a:r>
            <a:r>
              <a:rPr lang="en-US" sz="2000" dirty="0">
                <a:solidFill>
                  <a:schemeClr val="tx1"/>
                </a:solidFill>
              </a:rPr>
              <a:t> An employee whose job requires him/her to operate or use a machine or equipment on which servicing or maintenance is being performed under lockout or tagout, or whose job requires him/her to work in an area in which such servicing or maintenance is being performed. Affected employees and </a:t>
            </a:r>
            <a:r>
              <a:rPr lang="en-US" sz="2000" b="1" i="1" dirty="0">
                <a:solidFill>
                  <a:schemeClr val="tx1"/>
                </a:solidFill>
              </a:rPr>
              <a:t>all other employees</a:t>
            </a:r>
            <a:r>
              <a:rPr lang="en-US" sz="2000" dirty="0">
                <a:solidFill>
                  <a:schemeClr val="tx1"/>
                </a:solidFill>
              </a:rPr>
              <a:t> are required to recognize when energy control procedures are being used, understand the purpose of the procedure, and understand the critical importance of not attempting to start up or use equipment that has been locked out or tagged out.</a:t>
            </a:r>
            <a:br>
              <a:rPr lang="en-US" sz="1200" dirty="0">
                <a:solidFill>
                  <a:schemeClr val="tx1"/>
                </a:solidFill>
              </a:rPr>
            </a:br>
            <a:br>
              <a:rPr lang="en-US" sz="1200" dirty="0">
                <a:solidFill>
                  <a:schemeClr val="tx1"/>
                </a:solidFill>
              </a:rPr>
            </a:br>
            <a:endParaRPr lang="en-US" dirty="0"/>
          </a:p>
        </p:txBody>
      </p:sp>
    </p:spTree>
    <p:extLst>
      <p:ext uri="{BB962C8B-B14F-4D97-AF65-F5344CB8AC3E}">
        <p14:creationId xmlns:p14="http://schemas.microsoft.com/office/powerpoint/2010/main" val="187267278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C099606-4B7B-40FD-A971-DAB76636A3F3}"/>
              </a:ext>
            </a:extLst>
          </p:cNvPr>
          <p:cNvSpPr>
            <a:spLocks noGrp="1"/>
          </p:cNvSpPr>
          <p:nvPr>
            <p:ph type="subTitle" idx="1"/>
          </p:nvPr>
        </p:nvSpPr>
        <p:spPr>
          <a:xfrm>
            <a:off x="342900" y="2057400"/>
            <a:ext cx="8458200" cy="3947028"/>
          </a:xfrm>
        </p:spPr>
        <p:txBody>
          <a:bodyPr/>
          <a:lstStyle/>
          <a:p>
            <a:r>
              <a:rPr lang="en-US" sz="2000" dirty="0">
                <a:solidFill>
                  <a:schemeClr val="tx1"/>
                </a:solidFill>
              </a:rPr>
              <a:t>Authorized employee: A person who locks out or tags out machines or equipment in order to perform servicing or maintenance on that machine or equipment. An affected employee becomes an authorized employee when that employee's duties include performing servicing or maintenance covered under this section. The lockout/tagout standard requires that before the machine or equipment is turned off, the authorized employee must be knowledgeable of the following:</a:t>
            </a:r>
          </a:p>
          <a:p>
            <a:pPr marL="342900" indent="-342900" algn="l">
              <a:buFont typeface="Arial" panose="020B0604020202020204" pitchFamily="34" charset="0"/>
              <a:buChar char="•"/>
            </a:pPr>
            <a:r>
              <a:rPr lang="en-US" sz="2000" dirty="0">
                <a:solidFill>
                  <a:schemeClr val="tx1"/>
                </a:solidFill>
              </a:rPr>
              <a:t>Recognition of applicable hazardous energy sources.</a:t>
            </a:r>
          </a:p>
          <a:p>
            <a:pPr marL="342900" indent="-342900" algn="l">
              <a:buFont typeface="Arial" panose="020B0604020202020204" pitchFamily="34" charset="0"/>
              <a:buChar char="•"/>
            </a:pPr>
            <a:r>
              <a:rPr lang="en-US" sz="2000" dirty="0">
                <a:solidFill>
                  <a:schemeClr val="tx1"/>
                </a:solidFill>
              </a:rPr>
              <a:t>Details about the type and magnitude of the hazardous energy sources present in the work area.</a:t>
            </a:r>
          </a:p>
          <a:p>
            <a:pPr marL="342900" indent="-342900" algn="l">
              <a:buFont typeface="Arial" panose="020B0604020202020204" pitchFamily="34" charset="0"/>
              <a:buChar char="•"/>
            </a:pPr>
            <a:r>
              <a:rPr lang="en-US" sz="2000" dirty="0">
                <a:solidFill>
                  <a:schemeClr val="tx1"/>
                </a:solidFill>
              </a:rPr>
              <a:t>The methods and means necessary to isolate and control hazardous energy sources.</a:t>
            </a:r>
          </a:p>
        </p:txBody>
      </p:sp>
      <p:sp>
        <p:nvSpPr>
          <p:cNvPr id="8" name="Title 7">
            <a:extLst>
              <a:ext uri="{FF2B5EF4-FFF2-40B4-BE49-F238E27FC236}">
                <a16:creationId xmlns:a16="http://schemas.microsoft.com/office/drawing/2014/main" id="{3BB32023-7EBA-4659-BEB2-7AAA91A6EB0F}"/>
              </a:ext>
            </a:extLst>
          </p:cNvPr>
          <p:cNvSpPr>
            <a:spLocks noGrp="1"/>
          </p:cNvSpPr>
          <p:nvPr>
            <p:ph type="ctrTitle"/>
          </p:nvPr>
        </p:nvSpPr>
        <p:spPr>
          <a:xfrm>
            <a:off x="762000" y="587375"/>
            <a:ext cx="7772400" cy="1470025"/>
          </a:xfrm>
        </p:spPr>
        <p:txBody>
          <a:bodyPr/>
          <a:lstStyle/>
          <a:p>
            <a:r>
              <a:rPr lang="en-US" dirty="0"/>
              <a:t>Lockout/Tagout – Affected and Other Employees Continued</a:t>
            </a:r>
            <a:br>
              <a:rPr lang="en-US" dirty="0"/>
            </a:br>
            <a:endParaRPr lang="en-US" dirty="0"/>
          </a:p>
        </p:txBody>
      </p:sp>
    </p:spTree>
    <p:extLst>
      <p:ext uri="{BB962C8B-B14F-4D97-AF65-F5344CB8AC3E}">
        <p14:creationId xmlns:p14="http://schemas.microsoft.com/office/powerpoint/2010/main" val="3880607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itle 1"/>
          <p:cNvSpPr>
            <a:spLocks noGrp="1"/>
          </p:cNvSpPr>
          <p:nvPr>
            <p:ph type="title"/>
          </p:nvPr>
        </p:nvSpPr>
        <p:spPr/>
        <p:txBody>
          <a:bodyPr/>
          <a:lstStyle/>
          <a:p>
            <a:pPr algn="l" eaLnBrk="1" hangingPunct="1"/>
            <a:r>
              <a:rPr lang="en-US" altLang="en-US" sz="3600" dirty="0"/>
              <a:t>What is Risk Management?</a:t>
            </a:r>
            <a:br>
              <a:rPr lang="en-US" altLang="en-US" sz="3600" dirty="0"/>
            </a:br>
            <a:endParaRPr lang="en-US" altLang="en-US" sz="3600" dirty="0"/>
          </a:p>
        </p:txBody>
      </p:sp>
      <p:sp>
        <p:nvSpPr>
          <p:cNvPr id="9222" name="Content Placeholder 2"/>
          <p:cNvSpPr>
            <a:spLocks noGrp="1"/>
          </p:cNvSpPr>
          <p:nvPr>
            <p:ph idx="1"/>
          </p:nvPr>
        </p:nvSpPr>
        <p:spPr/>
        <p:txBody>
          <a:bodyPr/>
          <a:lstStyle/>
          <a:p>
            <a:pPr eaLnBrk="1" hangingPunct="1">
              <a:lnSpc>
                <a:spcPct val="80000"/>
              </a:lnSpc>
            </a:pPr>
            <a:r>
              <a:rPr lang="en-US" altLang="en-US" sz="2800" dirty="0"/>
              <a:t>It is a process to reduce different risks related to a preselected domain to the level accepted by society. It  may refer to numerous types of threats caused by environment, technology, humans, organizations and politics. </a:t>
            </a:r>
          </a:p>
          <a:p>
            <a:pPr algn="ctr" eaLnBrk="1" hangingPunct="1">
              <a:lnSpc>
                <a:spcPct val="80000"/>
              </a:lnSpc>
              <a:buFont typeface="Wingdings" panose="05000000000000000000" pitchFamily="2" charset="2"/>
              <a:buNone/>
            </a:pPr>
            <a:endParaRPr lang="en-US" altLang="en-US" sz="2800" dirty="0"/>
          </a:p>
          <a:p>
            <a:pPr algn="ctr" eaLnBrk="1" hangingPunct="1">
              <a:lnSpc>
                <a:spcPct val="80000"/>
              </a:lnSpc>
              <a:buFont typeface="Wingdings" panose="05000000000000000000" pitchFamily="2" charset="2"/>
              <a:buNone/>
            </a:pPr>
            <a:endParaRPr lang="en-US" altLang="en-US" sz="2800" dirty="0"/>
          </a:p>
          <a:p>
            <a:pPr eaLnBrk="1" hangingPunct="1">
              <a:lnSpc>
                <a:spcPct val="80000"/>
              </a:lnSpc>
            </a:pPr>
            <a:r>
              <a:rPr lang="en-US" altLang="en-US" sz="2800" b="1" i="1" dirty="0"/>
              <a:t>Simply put, Risk Management leads to a reduction in injury/illness rates among employees as well as property losses.</a:t>
            </a:r>
          </a:p>
          <a:p>
            <a:pPr eaLnBrk="1" hangingPunct="1">
              <a:lnSpc>
                <a:spcPct val="80000"/>
              </a:lnSpc>
            </a:pPr>
            <a:endParaRPr lang="en-US" alt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D8129FF-9C11-45D6-A5B2-3E503B6634CF}"/>
              </a:ext>
            </a:extLst>
          </p:cNvPr>
          <p:cNvSpPr/>
          <p:nvPr/>
        </p:nvSpPr>
        <p:spPr>
          <a:xfrm>
            <a:off x="914400" y="3649177"/>
            <a:ext cx="7467600" cy="1723549"/>
          </a:xfrm>
          <a:prstGeom prst="rect">
            <a:avLst/>
          </a:prstGeom>
        </p:spPr>
        <p:txBody>
          <a:bodyPr wrap="square">
            <a:spAutoFit/>
          </a:bodyPr>
          <a:lstStyle/>
          <a:p>
            <a:r>
              <a:rPr lang="en-US" sz="4400" dirty="0">
                <a:hlinkClick r:id="rId2"/>
              </a:rPr>
              <a:t>Lockout/Tagout Affected </a:t>
            </a:r>
            <a:r>
              <a:rPr lang="en-US" sz="4400" dirty="0" err="1">
                <a:hlinkClick r:id="rId2"/>
              </a:rPr>
              <a:t>Employess</a:t>
            </a:r>
            <a:r>
              <a:rPr lang="en-US" sz="4400" dirty="0">
                <a:hlinkClick r:id="rId2"/>
              </a:rPr>
              <a:t> – YouTube</a:t>
            </a:r>
            <a:endParaRPr lang="en-US" sz="4400" dirty="0"/>
          </a:p>
          <a:p>
            <a:endParaRPr lang="en-US" dirty="0"/>
          </a:p>
        </p:txBody>
      </p:sp>
      <p:sp>
        <p:nvSpPr>
          <p:cNvPr id="5" name="TextBox 4">
            <a:extLst>
              <a:ext uri="{FF2B5EF4-FFF2-40B4-BE49-F238E27FC236}">
                <a16:creationId xmlns:a16="http://schemas.microsoft.com/office/drawing/2014/main" id="{AFED6A8E-C792-4A95-A7AB-1DB3B2CE06A6}"/>
              </a:ext>
            </a:extLst>
          </p:cNvPr>
          <p:cNvSpPr txBox="1"/>
          <p:nvPr/>
        </p:nvSpPr>
        <p:spPr>
          <a:xfrm>
            <a:off x="914400" y="762000"/>
            <a:ext cx="7620000" cy="2123658"/>
          </a:xfrm>
          <a:prstGeom prst="rect">
            <a:avLst/>
          </a:prstGeom>
          <a:noFill/>
        </p:spPr>
        <p:txBody>
          <a:bodyPr wrap="square" rtlCol="0">
            <a:spAutoFit/>
          </a:bodyPr>
          <a:lstStyle/>
          <a:p>
            <a:r>
              <a:rPr lang="en-US" sz="4400" dirty="0">
                <a:latin typeface="+mn-lt"/>
              </a:rPr>
              <a:t>Click the link below to complete Lockout/Tagout – Affected and Other Employees training. </a:t>
            </a:r>
          </a:p>
        </p:txBody>
      </p:sp>
    </p:spTree>
    <p:extLst>
      <p:ext uri="{BB962C8B-B14F-4D97-AF65-F5344CB8AC3E}">
        <p14:creationId xmlns:p14="http://schemas.microsoft.com/office/powerpoint/2010/main" val="70856235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457200" y="762000"/>
            <a:ext cx="8229600" cy="1143000"/>
          </a:xfrm>
        </p:spPr>
        <p:txBody>
          <a:bodyPr/>
          <a:lstStyle/>
          <a:p>
            <a:pPr eaLnBrk="1" hangingPunct="1"/>
            <a:r>
              <a:rPr lang="en-US" altLang="en-US" sz="5400" b="1" u="sng" dirty="0">
                <a:highlight>
                  <a:srgbClr val="FFFF00"/>
                </a:highlight>
              </a:rPr>
              <a:t>FOR NEW EMPLOYEES ONLY</a:t>
            </a:r>
            <a:br>
              <a:rPr lang="en-US" altLang="en-US" sz="3600" dirty="0"/>
            </a:br>
            <a:r>
              <a:rPr lang="en-US" altLang="en-US" sz="3600" dirty="0"/>
              <a:t>INSTRUCTIONS FOR SUBMITTING CERTIFICATE OF COURSE COMPLETION</a:t>
            </a:r>
          </a:p>
        </p:txBody>
      </p:sp>
      <p:sp>
        <p:nvSpPr>
          <p:cNvPr id="107523" name="Content Placeholder 2"/>
          <p:cNvSpPr>
            <a:spLocks noGrp="1"/>
          </p:cNvSpPr>
          <p:nvPr>
            <p:ph idx="1"/>
          </p:nvPr>
        </p:nvSpPr>
        <p:spPr>
          <a:xfrm>
            <a:off x="476435" y="2438400"/>
            <a:ext cx="8229600" cy="4525963"/>
          </a:xfrm>
        </p:spPr>
        <p:txBody>
          <a:bodyPr/>
          <a:lstStyle/>
          <a:p>
            <a:pPr marL="0" indent="0" algn="ctr" eaLnBrk="1" hangingPunct="1">
              <a:buNone/>
            </a:pPr>
            <a:r>
              <a:rPr lang="en-US" altLang="en-US" sz="1800" u="sng" dirty="0"/>
              <a:t>STEP 1:</a:t>
            </a:r>
          </a:p>
          <a:p>
            <a:pPr marL="0" indent="0" algn="ctr" eaLnBrk="1" hangingPunct="1">
              <a:buNone/>
            </a:pPr>
            <a:r>
              <a:rPr lang="en-US" altLang="en-US" sz="1800" dirty="0"/>
              <a:t>Fill out all required fields on the </a:t>
            </a:r>
            <a:r>
              <a:rPr lang="en-US" altLang="en-US" sz="1800" b="1" dirty="0"/>
              <a:t>“New Employee Safety/Risk Management Orientation Certificate of Completion” </a:t>
            </a:r>
            <a:r>
              <a:rPr lang="en-US" altLang="en-US" sz="1800" dirty="0"/>
              <a:t>AND the </a:t>
            </a:r>
            <a:r>
              <a:rPr lang="en-US" altLang="en-US" sz="1800" b="1" dirty="0"/>
              <a:t>“New Employee Safety and Risk Management Orientation Form.”</a:t>
            </a:r>
          </a:p>
          <a:p>
            <a:pPr marL="0" indent="0" algn="ctr" eaLnBrk="1" hangingPunct="1">
              <a:buNone/>
            </a:pPr>
            <a:r>
              <a:rPr lang="en-US" altLang="en-US" sz="1800" u="sng" dirty="0"/>
              <a:t>STEP 2:</a:t>
            </a:r>
          </a:p>
          <a:p>
            <a:pPr marL="0" indent="0" algn="ctr" eaLnBrk="1" hangingPunct="1">
              <a:buNone/>
            </a:pPr>
            <a:r>
              <a:rPr lang="en-US" altLang="en-US" sz="1800" dirty="0"/>
              <a:t>Have your immediate supervisor sign and date both documents to verify that you have completed this orientation</a:t>
            </a:r>
          </a:p>
          <a:p>
            <a:pPr marL="0" indent="0" algn="ctr" eaLnBrk="1" hangingPunct="1">
              <a:buNone/>
            </a:pPr>
            <a:r>
              <a:rPr lang="en-US" altLang="en-US" sz="1800" u="sng" dirty="0"/>
              <a:t>STEP 3:</a:t>
            </a:r>
          </a:p>
          <a:p>
            <a:pPr marL="0" indent="0" algn="ctr" eaLnBrk="1" hangingPunct="1">
              <a:buNone/>
            </a:pPr>
            <a:r>
              <a:rPr lang="en-US" altLang="en-US" sz="1800" dirty="0"/>
              <a:t>Submit both documents to the Louisiana Tech University Office of Human Resources within </a:t>
            </a:r>
            <a:r>
              <a:rPr lang="en-US" altLang="en-US" sz="1800" b="1" u="sng" dirty="0"/>
              <a:t>30 days of your initial hire</a:t>
            </a:r>
            <a:r>
              <a:rPr lang="en-US" altLang="en-US" sz="1800" dirty="0"/>
              <a:t>. Save copies of both for your files.</a:t>
            </a:r>
          </a:p>
          <a:p>
            <a:pPr marL="0" indent="0" algn="ctr" eaLnBrk="1" hangingPunct="1">
              <a:buNone/>
            </a:pPr>
            <a:endParaRPr lang="en-US" altLang="en-US" sz="1800" dirty="0"/>
          </a:p>
          <a:p>
            <a:pPr marL="0" indent="0" algn="ctr" eaLnBrk="1" hangingPunct="1">
              <a:buNone/>
            </a:pPr>
            <a:r>
              <a:rPr lang="en-US" altLang="en-US" sz="1800" dirty="0"/>
              <a:t>A sample of both documents is found on the following slides.</a:t>
            </a:r>
          </a:p>
          <a:p>
            <a:pPr marL="0" indent="0" algn="ctr" eaLnBrk="1" hangingPunct="1">
              <a:buFont typeface="Arial" panose="020B0604020202020204" pitchFamily="34" charset="0"/>
              <a:buNone/>
            </a:pPr>
            <a:endParaRPr lang="en-US" altLang="en-US" sz="1800"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A32C1F0-6E8C-4718-B618-E33C9BBBFFC7}"/>
              </a:ext>
            </a:extLst>
          </p:cNvPr>
          <p:cNvPicPr>
            <a:picLocks noChangeAspect="1"/>
          </p:cNvPicPr>
          <p:nvPr/>
        </p:nvPicPr>
        <p:blipFill>
          <a:blip r:embed="rId3"/>
          <a:stretch>
            <a:fillRect/>
          </a:stretch>
        </p:blipFill>
        <p:spPr>
          <a:xfrm>
            <a:off x="394790" y="0"/>
            <a:ext cx="8354419" cy="6411348"/>
          </a:xfrm>
          <a:prstGeom prst="rect">
            <a:avLst/>
          </a:prstGeom>
        </p:spPr>
      </p:pic>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up of a document&#10;&#10;Description automatically generated">
            <a:extLst>
              <a:ext uri="{FF2B5EF4-FFF2-40B4-BE49-F238E27FC236}">
                <a16:creationId xmlns:a16="http://schemas.microsoft.com/office/drawing/2014/main" id="{9A4902F4-EF23-9B3D-27B6-FA1AA5F279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1333500" y="-952500"/>
            <a:ext cx="6477000" cy="8382000"/>
          </a:xfrm>
          <a:prstGeom prst="rect">
            <a:avLst/>
          </a:prstGeom>
        </p:spPr>
      </p:pic>
    </p:spTree>
    <p:extLst>
      <p:ext uri="{BB962C8B-B14F-4D97-AF65-F5344CB8AC3E}">
        <p14:creationId xmlns:p14="http://schemas.microsoft.com/office/powerpoint/2010/main" val="37347196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p:txBody>
          <a:bodyPr/>
          <a:lstStyle/>
          <a:p>
            <a:pPr algn="l" eaLnBrk="1" hangingPunct="1"/>
            <a:r>
              <a:rPr lang="en-US" altLang="en-US" sz="3600" dirty="0"/>
              <a:t>END OF COURSE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Title 1"/>
          <p:cNvSpPr>
            <a:spLocks noGrp="1"/>
          </p:cNvSpPr>
          <p:nvPr>
            <p:ph type="title"/>
          </p:nvPr>
        </p:nvSpPr>
        <p:spPr/>
        <p:txBody>
          <a:bodyPr/>
          <a:lstStyle/>
          <a:p>
            <a:pPr algn="l" eaLnBrk="1" hangingPunct="1"/>
            <a:r>
              <a:rPr lang="en-US" altLang="en-US" sz="3600" dirty="0"/>
              <a:t>What is Safety?</a:t>
            </a:r>
          </a:p>
        </p:txBody>
      </p:sp>
      <p:sp>
        <p:nvSpPr>
          <p:cNvPr id="10246" name="Content Placeholder 2"/>
          <p:cNvSpPr>
            <a:spLocks noGrp="1"/>
          </p:cNvSpPr>
          <p:nvPr>
            <p:ph idx="1"/>
          </p:nvPr>
        </p:nvSpPr>
        <p:spPr>
          <a:xfrm>
            <a:off x="609600" y="1957388"/>
            <a:ext cx="8229600" cy="4525962"/>
          </a:xfrm>
        </p:spPr>
        <p:txBody>
          <a:bodyPr/>
          <a:lstStyle/>
          <a:p>
            <a:pPr eaLnBrk="1" hangingPunct="1"/>
            <a:r>
              <a:rPr lang="en-US" altLang="en-US"/>
              <a:t>Safety is the quality or conditions required to be free from danger, damage, or injury.</a:t>
            </a:r>
          </a:p>
        </p:txBody>
      </p:sp>
    </p:spTree>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58EBD11FF9AD4E8EDB33C582A22160" ma:contentTypeVersion="13" ma:contentTypeDescription="Create a new document." ma:contentTypeScope="" ma:versionID="298439c7d85d51348d1ec774ac129fef">
  <xsd:schema xmlns:xsd="http://www.w3.org/2001/XMLSchema" xmlns:xs="http://www.w3.org/2001/XMLSchema" xmlns:p="http://schemas.microsoft.com/office/2006/metadata/properties" xmlns:ns2="f07f0855-61be-418d-8f33-c4a619c12d30" xmlns:ns3="f15c62aa-99f4-4ea2-9c92-eb90b1ee1448" targetNamespace="http://schemas.microsoft.com/office/2006/metadata/properties" ma:root="true" ma:fieldsID="0bf25f4ee9cc13e65d62acef6e87e62a" ns2:_="" ns3:_="">
    <xsd:import namespace="f07f0855-61be-418d-8f33-c4a619c12d30"/>
    <xsd:import namespace="f15c62aa-99f4-4ea2-9c92-eb90b1ee144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7f0855-61be-418d-8f33-c4a619c12d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ff72bd0-3b52-474d-9057-ae4f58825b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15c62aa-99f4-4ea2-9c92-eb90b1ee144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61a17ee9-f682-4456-afe0-cc2f1f9eeb43}" ma:internalName="TaxCatchAll" ma:showField="CatchAllData" ma:web="f15c62aa-99f4-4ea2-9c92-eb90b1ee14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07f0855-61be-418d-8f33-c4a619c12d30">
      <Terms xmlns="http://schemas.microsoft.com/office/infopath/2007/PartnerControls"/>
    </lcf76f155ced4ddcb4097134ff3c332f>
    <TaxCatchAll xmlns="f15c62aa-99f4-4ea2-9c92-eb90b1ee1448" xsi:nil="true"/>
  </documentManagement>
</p:properties>
</file>

<file path=customXml/itemProps1.xml><?xml version="1.0" encoding="utf-8"?>
<ds:datastoreItem xmlns:ds="http://schemas.openxmlformats.org/officeDocument/2006/customXml" ds:itemID="{C9509239-175C-4A47-A554-5CB1295A13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7f0855-61be-418d-8f33-c4a619c12d30"/>
    <ds:schemaRef ds:uri="f15c62aa-99f4-4ea2-9c92-eb90b1ee14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E259A7-5AE8-4489-8B8A-1A3341DD5B92}">
  <ds:schemaRefs>
    <ds:schemaRef ds:uri="http://schemas.microsoft.com/sharepoint/v3/contenttype/forms"/>
  </ds:schemaRefs>
</ds:datastoreItem>
</file>

<file path=customXml/itemProps3.xml><?xml version="1.0" encoding="utf-8"?>
<ds:datastoreItem xmlns:ds="http://schemas.openxmlformats.org/officeDocument/2006/customXml" ds:itemID="{10859FF6-FE7D-4DC4-AC97-2BBCF3B17B29}">
  <ds:schemaRefs>
    <ds:schemaRef ds:uri="http://schemas.microsoft.com/office/2006/metadata/properties"/>
    <ds:schemaRef ds:uri="http://schemas.microsoft.com/office/infopath/2007/PartnerControls"/>
    <ds:schemaRef ds:uri="f07f0855-61be-418d-8f33-c4a619c12d30"/>
    <ds:schemaRef ds:uri="f15c62aa-99f4-4ea2-9c92-eb90b1ee1448"/>
  </ds:schemaRefs>
</ds:datastoreItem>
</file>

<file path=docProps/app.xml><?xml version="1.0" encoding="utf-8"?>
<Properties xmlns="http://schemas.openxmlformats.org/officeDocument/2006/extended-properties" xmlns:vt="http://schemas.openxmlformats.org/officeDocument/2006/docPropsVTypes">
  <Template>Theme1</Template>
  <TotalTime>7832</TotalTime>
  <Words>6713</Words>
  <Application>Microsoft Office PowerPoint</Application>
  <PresentationFormat>On-screen Show (4:3)</PresentationFormat>
  <Paragraphs>543</Paragraphs>
  <Slides>84</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84</vt:i4>
      </vt:variant>
    </vt:vector>
  </HeadingPairs>
  <TitlesOfParts>
    <vt:vector size="91" baseType="lpstr">
      <vt:lpstr>Arial</vt:lpstr>
      <vt:lpstr>Calibri</vt:lpstr>
      <vt:lpstr>Roboto</vt:lpstr>
      <vt:lpstr>Times New Roman</vt:lpstr>
      <vt:lpstr>Verdana</vt:lpstr>
      <vt:lpstr>Wingdings</vt:lpstr>
      <vt:lpstr>Theme1</vt:lpstr>
      <vt:lpstr>Safety and Risk Management Orientation for Employees</vt:lpstr>
      <vt:lpstr>Safety and Risk Management Orientation for Employees Continued.</vt:lpstr>
      <vt:lpstr>Policy Review </vt:lpstr>
      <vt:lpstr>Topics to be Covered in This Presentation</vt:lpstr>
      <vt:lpstr>Documentation of This Orientation for New Employees</vt:lpstr>
      <vt:lpstr>Coordinated by:</vt:lpstr>
      <vt:lpstr>Part 1- Introduction To Risk Management and Safety Rules and Responsibilities</vt:lpstr>
      <vt:lpstr>What is Risk Management? </vt:lpstr>
      <vt:lpstr>What is Safety?</vt:lpstr>
      <vt:lpstr>Why Do We Have And Must Follow Safety Rules and Risk Management Policies?</vt:lpstr>
      <vt:lpstr>Safety is Everyone’s Responsibility!!</vt:lpstr>
      <vt:lpstr>What Are Your Safety Responsibilities?</vt:lpstr>
      <vt:lpstr>Means of Compliance</vt:lpstr>
      <vt:lpstr>Ramifications</vt:lpstr>
      <vt:lpstr>Location of Rules That Must be followed to be in Compliance With These Regulations</vt:lpstr>
      <vt:lpstr>Other University Safety/Risk Management Policies and Rules</vt:lpstr>
      <vt:lpstr>Remember…..</vt:lpstr>
      <vt:lpstr> Part 2- University Drug-free Workplace and Drug Testing Policies </vt:lpstr>
      <vt:lpstr>Drug Free Workplace Education and Awareness </vt:lpstr>
      <vt:lpstr>Drug Free Workplace Program</vt:lpstr>
      <vt:lpstr> A Drug Free Workplace Program Includes: </vt:lpstr>
      <vt:lpstr>  The University Drug-Free Workplace Policies:  </vt:lpstr>
      <vt:lpstr> Executive Orders KBB 05-08 &amp; 08-11 </vt:lpstr>
      <vt:lpstr> Targeted Substances in the Mandated Testing Program  </vt:lpstr>
      <vt:lpstr> Confidentiality Requirements </vt:lpstr>
      <vt:lpstr>If Test Results are Positive:</vt:lpstr>
      <vt:lpstr> Policy 4202 - Tobacco-Free and Smoke-Free Campus Environment </vt:lpstr>
      <vt:lpstr>Prohibited Products and Locations</vt:lpstr>
      <vt:lpstr>Responsibility for Tobacco-Free and Smoke-Free Campus Environment</vt:lpstr>
      <vt:lpstr>Policy 4202 -Enforcement</vt:lpstr>
      <vt:lpstr> Smoking Cessation Programs </vt:lpstr>
      <vt:lpstr>  Part 3- Basic Bloodborne Pathogen Training  </vt:lpstr>
      <vt:lpstr>Rationale For This Training</vt:lpstr>
      <vt:lpstr>Objectives</vt:lpstr>
      <vt:lpstr>Bloodborne Pathogen Exposure Risk, defined….</vt:lpstr>
      <vt:lpstr> High Risk Groups are:</vt:lpstr>
      <vt:lpstr>Supervisor’s Responsibilities for “High Risk” Employees</vt:lpstr>
      <vt:lpstr>BLOOD-BORNE PATHOGEN TRAINING</vt:lpstr>
      <vt:lpstr>What are these Bloodborne Pathogens? </vt:lpstr>
      <vt:lpstr>Transmission and Preventative Measures</vt:lpstr>
      <vt:lpstr> Potentially Infectious Materials (PIM) Included in These Regulations </vt:lpstr>
      <vt:lpstr>Common Routes of Exposure to These Pathogens in Your Workplace?</vt:lpstr>
      <vt:lpstr> What must you do to protect yourself and others from these agents and to comply with the law? </vt:lpstr>
      <vt:lpstr>Pertinent  Documents</vt:lpstr>
      <vt:lpstr>Scope of the Exposure Control Plan</vt:lpstr>
      <vt:lpstr>Scope of the Exposure Control Plan- Cont’d</vt:lpstr>
      <vt:lpstr>Exposure Control Plan- Methods of Compliance</vt:lpstr>
      <vt:lpstr>Exposure Control Plan-Post Exposure and Follow-up Plan</vt:lpstr>
      <vt:lpstr>Exposure Control Plan-Post-Exposure Follow up Plan -Cont’d</vt:lpstr>
      <vt:lpstr>Exposure Control Plan- Recordkeeping</vt:lpstr>
      <vt:lpstr>EXPOSURE CONTROL PLAN- REMOVING BLOOD/BODY FLUIDS</vt:lpstr>
      <vt:lpstr>Exposure Control Plan- Hazard Communication</vt:lpstr>
      <vt:lpstr>Additional Resources</vt:lpstr>
      <vt:lpstr>Part 4- Louisiana Tech University Sexual Harassment Policies</vt:lpstr>
      <vt:lpstr> Why train on the subject of sexual harassment? </vt:lpstr>
      <vt:lpstr>Why train…? (Continued)</vt:lpstr>
      <vt:lpstr>Sexual Harassment Policies</vt:lpstr>
      <vt:lpstr>Part 5- University Driver Safety Training Policies</vt:lpstr>
      <vt:lpstr>Topic 6- Hazard Communication</vt:lpstr>
      <vt:lpstr>Hazard Communication Training Requirements</vt:lpstr>
      <vt:lpstr> What are the New Requirements?</vt:lpstr>
      <vt:lpstr>Hazard Communication Training Resources</vt:lpstr>
      <vt:lpstr>HCS Pictograms and Hazards</vt:lpstr>
      <vt:lpstr>Hazard Communication “High Risk” Training</vt:lpstr>
      <vt:lpstr>Documentation of Hazard Communication Training</vt:lpstr>
      <vt:lpstr>Responsibilities for Hazard Communication Training</vt:lpstr>
      <vt:lpstr>Topic 7- Louisiana Tech University  Worker’s Compensation and Transitional Return to Work Policies</vt:lpstr>
      <vt:lpstr>Program Administration</vt:lpstr>
      <vt:lpstr>What is to be Done When an Employee Has a Work-related Injury or Illness?</vt:lpstr>
      <vt:lpstr>Post-Accident Drug Testing</vt:lpstr>
      <vt:lpstr>Monitoring of the Injured/Ill Employee</vt:lpstr>
      <vt:lpstr>Return to Work Goals</vt:lpstr>
      <vt:lpstr>Return to Work Goals- Cont’d</vt:lpstr>
      <vt:lpstr>Return to Work Case Management Team</vt:lpstr>
      <vt:lpstr>Return to Work Accommodations</vt:lpstr>
      <vt:lpstr>Questions about Worker’s Compensation and Transitional Return to Work are to be referred to:</vt:lpstr>
      <vt:lpstr>References: </vt:lpstr>
      <vt:lpstr>Topic 8- Lockout/Tagout – Affected and Other Employees </vt:lpstr>
      <vt:lpstr>Lockout/Tagout – Affected and Other Employees Continued </vt:lpstr>
      <vt:lpstr>PowerPoint Presentation</vt:lpstr>
      <vt:lpstr>FOR NEW EMPLOYEES ONLY INSTRUCTIONS FOR SUBMITTING CERTIFICATE OF COURSE COMPLETION</vt:lpstr>
      <vt:lpstr>PowerPoint Presentation</vt:lpstr>
      <vt:lpstr>PowerPoint Presentation</vt:lpstr>
      <vt:lpstr>END OF COURSE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RISK MANAGEMENT AND EMPLOYEE ETHICS</dc:title>
  <dc:creator>Griswold</dc:creator>
  <cp:lastModifiedBy>Vanessa Mullins</cp:lastModifiedBy>
  <cp:revision>315</cp:revision>
  <cp:lastPrinted>2022-09-29T16:44:44Z</cp:lastPrinted>
  <dcterms:created xsi:type="dcterms:W3CDTF">2008-09-07T20:06:00Z</dcterms:created>
  <dcterms:modified xsi:type="dcterms:W3CDTF">2024-09-30T19:00:05Z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0x010100E458EBD11FF9AD4E8EDB33C582A22160</vt:lpwstr>
  </property>
  <property fmtid="{D5CDD505-2E9C-101B-9397-08002B2CF9AE}" pid="3" name="MediaServiceImageTags">
    <vt:lpwstr/>
  </property>
</Properties>
</file>